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57" r:id="rId3"/>
    <p:sldId id="290" r:id="rId4"/>
    <p:sldId id="291" r:id="rId5"/>
    <p:sldId id="267" r:id="rId6"/>
    <p:sldId id="268" r:id="rId7"/>
    <p:sldId id="292" r:id="rId8"/>
    <p:sldId id="293" r:id="rId9"/>
    <p:sldId id="265" r:id="rId10"/>
    <p:sldId id="276" r:id="rId11"/>
    <p:sldId id="294" r:id="rId12"/>
    <p:sldId id="296" r:id="rId13"/>
    <p:sldId id="277" r:id="rId14"/>
    <p:sldId id="278" r:id="rId15"/>
    <p:sldId id="295" r:id="rId16"/>
    <p:sldId id="297" r:id="rId17"/>
    <p:sldId id="266" r:id="rId18"/>
    <p:sldId id="283" r:id="rId19"/>
    <p:sldId id="299" r:id="rId20"/>
    <p:sldId id="298" r:id="rId21"/>
    <p:sldId id="286" r:id="rId22"/>
    <p:sldId id="285" r:id="rId23"/>
    <p:sldId id="300" r:id="rId24"/>
    <p:sldId id="301" r:id="rId25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9D7B26C5-4107-4FEC-AEDC-1716B250A1EF}" styleName="Világos stílus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43" autoAdjust="0"/>
    <p:restoredTop sz="94660"/>
  </p:normalViewPr>
  <p:slideViewPr>
    <p:cSldViewPr snapToGrid="0">
      <p:cViewPr varScale="1">
        <p:scale>
          <a:sx n="93" d="100"/>
          <a:sy n="93" d="100"/>
        </p:scale>
        <p:origin x="40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smtClean="0"/>
              <a:t>Alcím mintájának szerkesztése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137878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108153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960988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3659764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024156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5670818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783452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155788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4907239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2124858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6265119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FA1104-7E6F-4EA5-9DBB-133B7AF74AF8}" type="datetimeFigureOut">
              <a:rPr lang="hu-HU" smtClean="0"/>
              <a:t>2020.07.16.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C29D40-A310-4762-AF6A-86FA96A37901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728564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5113421" y="878306"/>
            <a:ext cx="2002471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30000" b="1" dirty="0" smtClean="0">
                <a:solidFill>
                  <a:schemeClr val="bg1"/>
                </a:solidFill>
              </a:rPr>
              <a:t>S</a:t>
            </a:r>
            <a:endParaRPr lang="hu-HU" sz="300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430500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0106444"/>
              </p:ext>
            </p:extLst>
          </p:nvPr>
        </p:nvGraphicFramePr>
        <p:xfrm>
          <a:off x="-7251" y="-17680"/>
          <a:ext cx="2255178" cy="242983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3180619" y="306822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5192087" y="307265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3360619" y="3158226"/>
            <a:ext cx="1831468" cy="44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5372087" y="2139439"/>
            <a:ext cx="1442550" cy="1023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6788277" y="1985799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6788277" y="394293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0" idx="1"/>
          </p:cNvCxnSpPr>
          <p:nvPr/>
        </p:nvCxnSpPr>
        <p:spPr>
          <a:xfrm>
            <a:off x="5372087" y="3162651"/>
            <a:ext cx="1442550" cy="80664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8230665" y="306822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6941917" y="2139439"/>
            <a:ext cx="1315108" cy="95514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0" idx="6"/>
            <a:endCxn id="245" idx="3"/>
          </p:cNvCxnSpPr>
          <p:nvPr/>
        </p:nvCxnSpPr>
        <p:spPr>
          <a:xfrm flipV="1">
            <a:off x="6968277" y="3221866"/>
            <a:ext cx="1288748" cy="8110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4276353" y="2617012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4273437" y="3886713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5934504" y="2367223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50" name="Ellipszis 49"/>
          <p:cNvSpPr/>
          <p:nvPr/>
        </p:nvSpPr>
        <p:spPr>
          <a:xfrm>
            <a:off x="4851192" y="4283830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1" name="Egyenes összekötő nyíllal 50"/>
          <p:cNvCxnSpPr>
            <a:stCxn id="50" idx="6"/>
            <a:endCxn id="240" idx="2"/>
          </p:cNvCxnSpPr>
          <p:nvPr/>
        </p:nvCxnSpPr>
        <p:spPr>
          <a:xfrm flipV="1">
            <a:off x="5031192" y="4032936"/>
            <a:ext cx="1757085" cy="34089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Egyenes összekötő nyíllal 51"/>
          <p:cNvCxnSpPr>
            <a:stCxn id="21" idx="6"/>
            <a:endCxn id="50" idx="2"/>
          </p:cNvCxnSpPr>
          <p:nvPr/>
        </p:nvCxnSpPr>
        <p:spPr>
          <a:xfrm>
            <a:off x="3360619" y="3158226"/>
            <a:ext cx="1490573" cy="12156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Szövegdoboz 57"/>
          <p:cNvSpPr txBox="1"/>
          <p:nvPr/>
        </p:nvSpPr>
        <p:spPr>
          <a:xfrm>
            <a:off x="6007181" y="425066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sp>
        <p:nvSpPr>
          <p:cNvPr id="60" name="Ellipszis 59"/>
          <p:cNvSpPr/>
          <p:nvPr/>
        </p:nvSpPr>
        <p:spPr>
          <a:xfrm>
            <a:off x="9295980" y="4166045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61" name="Egyenes összekötő nyíllal 60"/>
          <p:cNvCxnSpPr>
            <a:stCxn id="50" idx="6"/>
            <a:endCxn id="60" idx="2"/>
          </p:cNvCxnSpPr>
          <p:nvPr/>
        </p:nvCxnSpPr>
        <p:spPr>
          <a:xfrm flipV="1">
            <a:off x="5031192" y="4256045"/>
            <a:ext cx="4264788" cy="11778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Egyenes összekötő nyíllal 61"/>
          <p:cNvCxnSpPr>
            <a:stCxn id="245" idx="5"/>
            <a:endCxn id="60" idx="2"/>
          </p:cNvCxnSpPr>
          <p:nvPr/>
        </p:nvCxnSpPr>
        <p:spPr>
          <a:xfrm>
            <a:off x="8384305" y="3221866"/>
            <a:ext cx="911675" cy="10341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Szövegdoboz 66"/>
          <p:cNvSpPr txBox="1"/>
          <p:nvPr/>
        </p:nvSpPr>
        <p:spPr>
          <a:xfrm>
            <a:off x="7447381" y="2432346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68" name="Szövegdoboz 67"/>
          <p:cNvSpPr txBox="1"/>
          <p:nvPr/>
        </p:nvSpPr>
        <p:spPr>
          <a:xfrm>
            <a:off x="7255751" y="3548741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H</a:t>
            </a:r>
            <a:endParaRPr lang="hu-HU" dirty="0"/>
          </a:p>
        </p:txBody>
      </p:sp>
      <p:sp>
        <p:nvSpPr>
          <p:cNvPr id="69" name="Szövegdoboz 68"/>
          <p:cNvSpPr txBox="1"/>
          <p:nvPr/>
        </p:nvSpPr>
        <p:spPr>
          <a:xfrm>
            <a:off x="5901247" y="3364075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70" name="Szövegdoboz 69"/>
          <p:cNvSpPr txBox="1"/>
          <p:nvPr/>
        </p:nvSpPr>
        <p:spPr>
          <a:xfrm>
            <a:off x="5901247" y="395651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sp>
        <p:nvSpPr>
          <p:cNvPr id="71" name="Szövegdoboz 70"/>
          <p:cNvSpPr txBox="1"/>
          <p:nvPr/>
        </p:nvSpPr>
        <p:spPr>
          <a:xfrm>
            <a:off x="8684794" y="3562274"/>
            <a:ext cx="242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I</a:t>
            </a:r>
            <a:endParaRPr lang="hu-HU" dirty="0"/>
          </a:p>
        </p:txBody>
      </p:sp>
      <p:sp>
        <p:nvSpPr>
          <p:cNvPr id="72" name="Szövegdoboz 71"/>
          <p:cNvSpPr txBox="1"/>
          <p:nvPr/>
        </p:nvSpPr>
        <p:spPr>
          <a:xfrm>
            <a:off x="2646948" y="245649"/>
            <a:ext cx="208422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FB 04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63" name="Szövegdoboz 62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9958660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348915" y="84602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499282" y="453171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116" name="Téglalap 115"/>
          <p:cNvSpPr/>
          <p:nvPr/>
        </p:nvSpPr>
        <p:spPr>
          <a:xfrm>
            <a:off x="499282" y="5069123"/>
            <a:ext cx="5836085" cy="120032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Legha</a:t>
            </a:r>
            <a:r>
              <a:rPr lang="hu-HU" dirty="0" smtClean="0"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marabb hányadik napon fejeződhet be a folyamat?</a:t>
            </a:r>
          </a:p>
          <a:p>
            <a:endParaRPr lang="hu-HU" dirty="0" smtClean="0">
              <a:latin typeface="Cambria" panose="020405030504060302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Legfeljebb hány nappal nőhet a H tevékenység időigénye,</a:t>
            </a: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hogy ez a határidő legfeljebb 1 nappal nőjön?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1668378" y="0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FELADATBANK 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4.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9303587"/>
              </p:ext>
            </p:extLst>
          </p:nvPr>
        </p:nvGraphicFramePr>
        <p:xfrm>
          <a:off x="4023327" y="1660435"/>
          <a:ext cx="3159525" cy="2703197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53175"/>
                <a:gridCol w="1053175"/>
                <a:gridCol w="1053175"/>
              </a:tblGrid>
              <a:tr h="62861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G,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5688384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áblázat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8287891"/>
              </p:ext>
            </p:extLst>
          </p:nvPr>
        </p:nvGraphicFramePr>
        <p:xfrm>
          <a:off x="0" y="0"/>
          <a:ext cx="3159525" cy="2703197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53175"/>
                <a:gridCol w="1053175"/>
                <a:gridCol w="1053175"/>
              </a:tblGrid>
              <a:tr h="62861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30509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G,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19" name="Ellipszis 18"/>
          <p:cNvSpPr/>
          <p:nvPr/>
        </p:nvSpPr>
        <p:spPr>
          <a:xfrm>
            <a:off x="1846323" y="4613974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0" name="Egyenes összekötő nyíllal 19"/>
          <p:cNvCxnSpPr>
            <a:stCxn id="19" idx="6"/>
            <a:endCxn id="22" idx="2"/>
          </p:cNvCxnSpPr>
          <p:nvPr/>
        </p:nvCxnSpPr>
        <p:spPr>
          <a:xfrm flipV="1">
            <a:off x="2026323" y="4121483"/>
            <a:ext cx="1404158" cy="58249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Ellipszis 21"/>
          <p:cNvSpPr/>
          <p:nvPr/>
        </p:nvSpPr>
        <p:spPr>
          <a:xfrm>
            <a:off x="3430481" y="4031483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3" name="Ellipszis 22"/>
          <p:cNvSpPr/>
          <p:nvPr/>
        </p:nvSpPr>
        <p:spPr>
          <a:xfrm>
            <a:off x="3430481" y="603630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" name="Egyenes összekötő nyíllal 23"/>
          <p:cNvCxnSpPr>
            <a:stCxn id="19" idx="6"/>
            <a:endCxn id="23" idx="2"/>
          </p:cNvCxnSpPr>
          <p:nvPr/>
        </p:nvCxnSpPr>
        <p:spPr>
          <a:xfrm>
            <a:off x="2026323" y="4703974"/>
            <a:ext cx="1404158" cy="142233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Egyenes összekötő nyíllal 28"/>
          <p:cNvCxnSpPr>
            <a:stCxn id="22" idx="6"/>
            <a:endCxn id="35" idx="2"/>
          </p:cNvCxnSpPr>
          <p:nvPr/>
        </p:nvCxnSpPr>
        <p:spPr>
          <a:xfrm>
            <a:off x="3610481" y="4121483"/>
            <a:ext cx="1943387" cy="58147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gyenes összekötő nyíllal 29"/>
          <p:cNvCxnSpPr>
            <a:stCxn id="22" idx="6"/>
            <a:endCxn id="34" idx="2"/>
          </p:cNvCxnSpPr>
          <p:nvPr/>
        </p:nvCxnSpPr>
        <p:spPr>
          <a:xfrm flipV="1">
            <a:off x="3610481" y="3734164"/>
            <a:ext cx="1943387" cy="387319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Ellipszis 33"/>
          <p:cNvSpPr/>
          <p:nvPr/>
        </p:nvSpPr>
        <p:spPr>
          <a:xfrm>
            <a:off x="5553868" y="364416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35" name="Ellipszis 34"/>
          <p:cNvSpPr/>
          <p:nvPr/>
        </p:nvSpPr>
        <p:spPr>
          <a:xfrm>
            <a:off x="5553868" y="4612957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8" name="Egyenes összekötő nyíllal 37"/>
          <p:cNvCxnSpPr>
            <a:stCxn id="23" idx="6"/>
            <a:endCxn id="35" idx="2"/>
          </p:cNvCxnSpPr>
          <p:nvPr/>
        </p:nvCxnSpPr>
        <p:spPr>
          <a:xfrm flipV="1">
            <a:off x="3610481" y="4702957"/>
            <a:ext cx="1943387" cy="14233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gyenes összekötő nyíllal 38"/>
          <p:cNvCxnSpPr>
            <a:stCxn id="23" idx="6"/>
            <a:endCxn id="198" idx="2"/>
          </p:cNvCxnSpPr>
          <p:nvPr/>
        </p:nvCxnSpPr>
        <p:spPr>
          <a:xfrm flipV="1">
            <a:off x="3610481" y="4696323"/>
            <a:ext cx="6249900" cy="14299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Egyenes összekötő nyíllal 45"/>
          <p:cNvCxnSpPr>
            <a:stCxn id="34" idx="6"/>
            <a:endCxn id="177" idx="2"/>
          </p:cNvCxnSpPr>
          <p:nvPr/>
        </p:nvCxnSpPr>
        <p:spPr>
          <a:xfrm>
            <a:off x="5733868" y="3734164"/>
            <a:ext cx="2417931" cy="962159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0" name="Csoportba foglalás 49"/>
          <p:cNvGrpSpPr/>
          <p:nvPr/>
        </p:nvGrpSpPr>
        <p:grpSpPr>
          <a:xfrm>
            <a:off x="2060078" y="3714039"/>
            <a:ext cx="999234" cy="588162"/>
            <a:chOff x="2451219" y="2817354"/>
            <a:chExt cx="999234" cy="588162"/>
          </a:xfrm>
        </p:grpSpPr>
        <p:grpSp>
          <p:nvGrpSpPr>
            <p:cNvPr id="51" name="Csoportba foglalás 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59" name="Téglalap 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60" name="Téglalap 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1" name="Téglalap 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2" name="Téglalap 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3" name="Téglalap 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4" name="Téglalap 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65" name="Téglalap 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52" name="Szövegdoboz 51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3" name="Szövegdoboz 5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54" name="Szövegdoboz 53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55" name="Szövegdoboz 54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6" name="Szövegdoboz 5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7" name="Szövegdoboz 56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58" name="Szövegdoboz 57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pSp>
        <p:nvGrpSpPr>
          <p:cNvPr id="66" name="Csoportba foglalás 65"/>
          <p:cNvGrpSpPr/>
          <p:nvPr/>
        </p:nvGrpSpPr>
        <p:grpSpPr>
          <a:xfrm>
            <a:off x="1817590" y="5531157"/>
            <a:ext cx="999234" cy="588162"/>
            <a:chOff x="2451219" y="2817354"/>
            <a:chExt cx="999234" cy="588162"/>
          </a:xfrm>
        </p:grpSpPr>
        <p:grpSp>
          <p:nvGrpSpPr>
            <p:cNvPr id="67" name="Csoportba foglalás 6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75" name="Téglalap 74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76" name="Téglalap 75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7" name="Téglalap 76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8" name="Téglalap 77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79" name="Téglalap 78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0" name="Téglalap 79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1" name="Téglalap 80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68" name="Szövegdoboz 67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69" name="Szövegdoboz 68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70" name="Szövegdoboz 69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71" name="Szövegdoboz 70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72" name="Szövegdoboz 71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/>
                <a:t>2</a:t>
              </a:r>
            </a:p>
          </p:txBody>
        </p:sp>
        <p:sp>
          <p:nvSpPr>
            <p:cNvPr id="73" name="Szövegdoboz 72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74" name="Szövegdoboz 73"/>
            <p:cNvSpPr txBox="1"/>
            <p:nvPr/>
          </p:nvSpPr>
          <p:spPr>
            <a:xfrm>
              <a:off x="2839267" y="2987375"/>
              <a:ext cx="25519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grpSp>
        <p:nvGrpSpPr>
          <p:cNvPr id="88" name="Csoportba foglalás 87"/>
          <p:cNvGrpSpPr/>
          <p:nvPr/>
        </p:nvGrpSpPr>
        <p:grpSpPr>
          <a:xfrm>
            <a:off x="4102229" y="3310194"/>
            <a:ext cx="1034342" cy="588162"/>
            <a:chOff x="2451219" y="2817354"/>
            <a:chExt cx="1034342" cy="588162"/>
          </a:xfrm>
        </p:grpSpPr>
        <p:grpSp>
          <p:nvGrpSpPr>
            <p:cNvPr id="89" name="Csoportba foglalás 8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97" name="Téglalap 9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98" name="Téglalap 9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99" name="Téglalap 9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0" name="Téglalap 9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1" name="Téglalap 10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2" name="Téglalap 10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3" name="Téglalap 10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90" name="Szövegdoboz 89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91" name="Szövegdoboz 9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92" name="Szövegdoboz 91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93" name="Szövegdoboz 92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6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94" name="Szövegdoboz 9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95" name="Szövegdoboz 94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96" name="Szövegdoboz 95"/>
            <p:cNvSpPr txBox="1"/>
            <p:nvPr/>
          </p:nvSpPr>
          <p:spPr>
            <a:xfrm>
              <a:off x="2839267" y="2987375"/>
              <a:ext cx="25359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grpSp>
        <p:nvGrpSpPr>
          <p:cNvPr id="104" name="Csoportba foglalás 103"/>
          <p:cNvGrpSpPr/>
          <p:nvPr/>
        </p:nvGrpSpPr>
        <p:grpSpPr>
          <a:xfrm>
            <a:off x="4127535" y="4190081"/>
            <a:ext cx="1034342" cy="588162"/>
            <a:chOff x="2451219" y="2817354"/>
            <a:chExt cx="1034342" cy="588162"/>
          </a:xfrm>
        </p:grpSpPr>
        <p:grpSp>
          <p:nvGrpSpPr>
            <p:cNvPr id="105" name="Csoportba foglalás 10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13" name="Téglalap 11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14" name="Téglalap 11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5" name="Téglalap 11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6" name="Téglalap 11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7" name="Téglalap 11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8" name="Téglalap 11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9" name="Téglalap 11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06" name="Szövegdoboz 105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07" name="Szövegdoboz 10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08" name="Szövegdoboz 107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09" name="Szövegdoboz 108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10" name="Szövegdoboz 10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111" name="Szövegdoboz 11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12" name="Szövegdoboz 111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grpSp>
        <p:nvGrpSpPr>
          <p:cNvPr id="120" name="Csoportba foglalás 119"/>
          <p:cNvGrpSpPr/>
          <p:nvPr/>
        </p:nvGrpSpPr>
        <p:grpSpPr>
          <a:xfrm>
            <a:off x="4127535" y="4786363"/>
            <a:ext cx="1034342" cy="588162"/>
            <a:chOff x="2451219" y="2817354"/>
            <a:chExt cx="1034342" cy="588162"/>
          </a:xfrm>
        </p:grpSpPr>
        <p:grpSp>
          <p:nvGrpSpPr>
            <p:cNvPr id="121" name="Csoportba foglalás 12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29" name="Téglalap 12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30" name="Téglalap 12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1" name="Téglalap 13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2" name="Téglalap 13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3" name="Téglalap 13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4" name="Téglalap 13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5" name="Téglalap 13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22" name="Szövegdoboz 121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23" name="Szövegdoboz 12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24" name="Szövegdoboz 123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25" name="Szövegdoboz 124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5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126" name="Szövegdoboz 12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27" name="Szövegdoboz 12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28" name="Szövegdoboz 127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grpSp>
        <p:nvGrpSpPr>
          <p:cNvPr id="136" name="Csoportba foglalás 135"/>
          <p:cNvGrpSpPr/>
          <p:nvPr/>
        </p:nvGrpSpPr>
        <p:grpSpPr>
          <a:xfrm>
            <a:off x="4127535" y="5625927"/>
            <a:ext cx="1034342" cy="588162"/>
            <a:chOff x="2451219" y="2817354"/>
            <a:chExt cx="1034342" cy="588162"/>
          </a:xfrm>
        </p:grpSpPr>
        <p:grpSp>
          <p:nvGrpSpPr>
            <p:cNvPr id="137" name="Csoportba foglalás 13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45" name="Téglalap 144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46" name="Téglalap 145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7" name="Téglalap 146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8" name="Téglalap 147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9" name="Téglalap 148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0" name="Téglalap 149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1" name="Téglalap 150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38" name="Szövegdoboz 137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39" name="Szövegdoboz 138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40" name="Szövegdoboz 139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41" name="Szövegdoboz 140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18</a:t>
              </a:r>
              <a:endParaRPr lang="hu-HU" sz="1000" dirty="0"/>
            </a:p>
          </p:txBody>
        </p:sp>
        <p:sp>
          <p:nvSpPr>
            <p:cNvPr id="142" name="Szövegdoboz 141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43" name="Szövegdoboz 142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20</a:t>
              </a:r>
              <a:endParaRPr lang="hu-HU" sz="1000" dirty="0"/>
            </a:p>
          </p:txBody>
        </p:sp>
        <p:sp>
          <p:nvSpPr>
            <p:cNvPr id="144" name="Szövegdoboz 143"/>
            <p:cNvSpPr txBox="1"/>
            <p:nvPr/>
          </p:nvSpPr>
          <p:spPr>
            <a:xfrm>
              <a:off x="2839267" y="2987375"/>
              <a:ext cx="24397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grpSp>
        <p:nvGrpSpPr>
          <p:cNvPr id="152" name="Csoportba foglalás 151"/>
          <p:cNvGrpSpPr/>
          <p:nvPr/>
        </p:nvGrpSpPr>
        <p:grpSpPr>
          <a:xfrm>
            <a:off x="6513492" y="3445880"/>
            <a:ext cx="1034342" cy="588162"/>
            <a:chOff x="2451219" y="2817354"/>
            <a:chExt cx="1034342" cy="588162"/>
          </a:xfrm>
        </p:grpSpPr>
        <p:grpSp>
          <p:nvGrpSpPr>
            <p:cNvPr id="153" name="Csoportba foglalás 15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61" name="Téglalap 16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62" name="Téglalap 16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3" name="Téglalap 16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4" name="Téglalap 16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5" name="Téglalap 16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6" name="Téglalap 16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7" name="Téglalap 16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54" name="Szövegdoboz 153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55" name="Szövegdoboz 15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56" name="Szövegdoboz 155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157" name="Szövegdoboz 156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58" name="Szövegdoboz 15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59" name="Szövegdoboz 158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160" name="Szövegdoboz 159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cxnSp>
        <p:nvCxnSpPr>
          <p:cNvPr id="175" name="Egyenes összekötő nyíllal 174"/>
          <p:cNvCxnSpPr>
            <a:stCxn id="35" idx="6"/>
            <a:endCxn id="177" idx="2"/>
          </p:cNvCxnSpPr>
          <p:nvPr/>
        </p:nvCxnSpPr>
        <p:spPr>
          <a:xfrm flipV="1">
            <a:off x="5733868" y="4696323"/>
            <a:ext cx="2417931" cy="663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7" name="Ellipszis 176"/>
          <p:cNvSpPr/>
          <p:nvPr/>
        </p:nvSpPr>
        <p:spPr>
          <a:xfrm>
            <a:off x="8151799" y="4606323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180" name="Csoportba foglalás 179"/>
          <p:cNvGrpSpPr/>
          <p:nvPr/>
        </p:nvGrpSpPr>
        <p:grpSpPr>
          <a:xfrm>
            <a:off x="6322273" y="4467274"/>
            <a:ext cx="1034342" cy="588162"/>
            <a:chOff x="2451219" y="2817354"/>
            <a:chExt cx="1034342" cy="588162"/>
          </a:xfrm>
        </p:grpSpPr>
        <p:grpSp>
          <p:nvGrpSpPr>
            <p:cNvPr id="181" name="Csoportba foglalás 18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89" name="Téglalap 18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90" name="Téglalap 18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1" name="Téglalap 19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2" name="Téglalap 19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3" name="Téglalap 19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4" name="Téglalap 19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5" name="Téglalap 19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82" name="Szövegdoboz 181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83" name="Szövegdoboz 18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84" name="Szövegdoboz 183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85" name="Szövegdoboz 184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86" name="Szövegdoboz 18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187" name="Szövegdoboz 18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188" name="Szövegdoboz 187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H</a:t>
              </a:r>
              <a:endParaRPr lang="hu-HU" sz="1000" dirty="0"/>
            </a:p>
          </p:txBody>
        </p:sp>
      </p:grpSp>
      <p:sp>
        <p:nvSpPr>
          <p:cNvPr id="198" name="Ellipszis 197"/>
          <p:cNvSpPr/>
          <p:nvPr/>
        </p:nvSpPr>
        <p:spPr>
          <a:xfrm>
            <a:off x="9860381" y="4606323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99" name="Egyenes összekötő nyíllal 198"/>
          <p:cNvCxnSpPr>
            <a:stCxn id="177" idx="6"/>
            <a:endCxn id="198" idx="2"/>
          </p:cNvCxnSpPr>
          <p:nvPr/>
        </p:nvCxnSpPr>
        <p:spPr>
          <a:xfrm>
            <a:off x="8331799" y="4696323"/>
            <a:ext cx="1528582" cy="0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02" name="Csoportba foglalás 201"/>
          <p:cNvGrpSpPr/>
          <p:nvPr/>
        </p:nvGrpSpPr>
        <p:grpSpPr>
          <a:xfrm>
            <a:off x="8526555" y="4051032"/>
            <a:ext cx="1034342" cy="588162"/>
            <a:chOff x="2451219" y="2817354"/>
            <a:chExt cx="1034342" cy="588162"/>
          </a:xfrm>
        </p:grpSpPr>
        <p:grpSp>
          <p:nvGrpSpPr>
            <p:cNvPr id="203" name="Csoportba foglalás 20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11" name="Téglalap 21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12" name="Téglalap 21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3" name="Téglalap 21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4" name="Téglalap 21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5" name="Téglalap 21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6" name="Téglalap 21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7" name="Téglalap 21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04" name="Szövegdoboz 203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205" name="Szövegdoboz 20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206" name="Szövegdoboz 205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20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07" name="Szövegdoboz 206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208" name="Szövegdoboz 20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09" name="Szövegdoboz 208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20</a:t>
              </a:r>
              <a:endParaRPr lang="hu-HU" sz="1000" dirty="0"/>
            </a:p>
          </p:txBody>
        </p:sp>
        <p:sp>
          <p:nvSpPr>
            <p:cNvPr id="210" name="Szövegdoboz 209"/>
            <p:cNvSpPr txBox="1"/>
            <p:nvPr/>
          </p:nvSpPr>
          <p:spPr>
            <a:xfrm>
              <a:off x="2839267" y="2987375"/>
              <a:ext cx="21672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I</a:t>
              </a:r>
              <a:endParaRPr lang="hu-HU" sz="1000" dirty="0"/>
            </a:p>
          </p:txBody>
        </p:sp>
      </p:grpSp>
      <p:sp>
        <p:nvSpPr>
          <p:cNvPr id="226" name="Szövegdoboz 225"/>
          <p:cNvSpPr txBox="1"/>
          <p:nvPr/>
        </p:nvSpPr>
        <p:spPr>
          <a:xfrm>
            <a:off x="4083380" y="2237254"/>
            <a:ext cx="25794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A -&gt; C -&gt; G -&gt; I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95491454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30298153"/>
              </p:ext>
            </p:extLst>
          </p:nvPr>
        </p:nvGraphicFramePr>
        <p:xfrm>
          <a:off x="-7251" y="-17680"/>
          <a:ext cx="2255178" cy="242983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E, F,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12" name="Csoportba foglalás 11"/>
          <p:cNvGrpSpPr/>
          <p:nvPr/>
        </p:nvGrpSpPr>
        <p:grpSpPr>
          <a:xfrm>
            <a:off x="4061801" y="2178304"/>
            <a:ext cx="6246874" cy="3104795"/>
            <a:chOff x="4061801" y="2178304"/>
            <a:chExt cx="6246874" cy="3104795"/>
          </a:xfrm>
        </p:grpSpPr>
        <p:sp>
          <p:nvSpPr>
            <p:cNvPr id="21" name="Ellipszis 20"/>
            <p:cNvSpPr/>
            <p:nvPr/>
          </p:nvSpPr>
          <p:spPr>
            <a:xfrm>
              <a:off x="4061801" y="2178304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33" name="Ellipszis 232"/>
            <p:cNvSpPr/>
            <p:nvPr/>
          </p:nvSpPr>
          <p:spPr>
            <a:xfrm>
              <a:off x="6090863" y="3265156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2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35" name="Egyenes összekötő nyíllal 234"/>
            <p:cNvCxnSpPr>
              <a:stCxn id="21" idx="6"/>
              <a:endCxn id="233" idx="2"/>
            </p:cNvCxnSpPr>
            <p:nvPr/>
          </p:nvCxnSpPr>
          <p:spPr>
            <a:xfrm>
              <a:off x="4241801" y="2268304"/>
              <a:ext cx="1849062" cy="108685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Egyenes összekötő nyíllal 237"/>
            <p:cNvCxnSpPr>
              <a:stCxn id="233" idx="6"/>
              <a:endCxn id="239" idx="3"/>
            </p:cNvCxnSpPr>
            <p:nvPr/>
          </p:nvCxnSpPr>
          <p:spPr>
            <a:xfrm flipV="1">
              <a:off x="6270863" y="2331944"/>
              <a:ext cx="1442550" cy="102321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Ellipszis 238"/>
            <p:cNvSpPr/>
            <p:nvPr/>
          </p:nvSpPr>
          <p:spPr>
            <a:xfrm>
              <a:off x="7687053" y="2178304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3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40" name="Ellipszis 239"/>
            <p:cNvSpPr/>
            <p:nvPr/>
          </p:nvSpPr>
          <p:spPr>
            <a:xfrm>
              <a:off x="7687053" y="413544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4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2" name="Egyenes összekötő nyíllal 241"/>
            <p:cNvCxnSpPr>
              <a:stCxn id="233" idx="6"/>
              <a:endCxn id="240" idx="1"/>
            </p:cNvCxnSpPr>
            <p:nvPr/>
          </p:nvCxnSpPr>
          <p:spPr>
            <a:xfrm>
              <a:off x="6270863" y="3355156"/>
              <a:ext cx="1442550" cy="80664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5" name="Ellipszis 244"/>
            <p:cNvSpPr/>
            <p:nvPr/>
          </p:nvSpPr>
          <p:spPr>
            <a:xfrm>
              <a:off x="9129441" y="32607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5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6" name="Egyenes összekötő nyíllal 245"/>
            <p:cNvCxnSpPr>
              <a:stCxn id="239" idx="5"/>
              <a:endCxn id="245" idx="1"/>
            </p:cNvCxnSpPr>
            <p:nvPr/>
          </p:nvCxnSpPr>
          <p:spPr>
            <a:xfrm>
              <a:off x="7840693" y="2331944"/>
              <a:ext cx="1315108" cy="95514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Egyenes összekötő nyíllal 248"/>
            <p:cNvCxnSpPr>
              <a:stCxn id="240" idx="6"/>
              <a:endCxn id="245" idx="3"/>
            </p:cNvCxnSpPr>
            <p:nvPr/>
          </p:nvCxnSpPr>
          <p:spPr>
            <a:xfrm flipV="1">
              <a:off x="7867053" y="3414371"/>
              <a:ext cx="1288748" cy="81107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Szövegdoboz 14"/>
            <p:cNvSpPr txBox="1"/>
            <p:nvPr/>
          </p:nvSpPr>
          <p:spPr>
            <a:xfrm>
              <a:off x="5162921" y="2263879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A</a:t>
              </a:r>
              <a:endParaRPr lang="hu-HU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5148644" y="2709201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B</a:t>
              </a:r>
              <a:endParaRPr lang="hu-HU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7024191" y="2501159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C</a:t>
              </a:r>
              <a:endParaRPr lang="hu-HU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6961007" y="3684623"/>
              <a:ext cx="3273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D</a:t>
              </a:r>
              <a:endParaRPr lang="hu-HU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8087599" y="2779796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F</a:t>
              </a:r>
              <a:endParaRPr lang="hu-HU" dirty="0"/>
            </a:p>
          </p:txBody>
        </p:sp>
        <p:cxnSp>
          <p:nvCxnSpPr>
            <p:cNvPr id="51" name="Egyenes összekötő nyíllal 50"/>
            <p:cNvCxnSpPr>
              <a:stCxn id="21" idx="6"/>
              <a:endCxn id="245" idx="2"/>
            </p:cNvCxnSpPr>
            <p:nvPr/>
          </p:nvCxnSpPr>
          <p:spPr>
            <a:xfrm>
              <a:off x="4241801" y="2268304"/>
              <a:ext cx="4887640" cy="108242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" name="Szövegdoboz 53"/>
            <p:cNvSpPr txBox="1"/>
            <p:nvPr/>
          </p:nvSpPr>
          <p:spPr>
            <a:xfrm>
              <a:off x="8349809" y="2524535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E</a:t>
              </a:r>
              <a:endParaRPr lang="hu-HU" dirty="0"/>
            </a:p>
          </p:txBody>
        </p:sp>
        <p:sp>
          <p:nvSpPr>
            <p:cNvPr id="52" name="Ellipszis 51"/>
            <p:cNvSpPr/>
            <p:nvPr/>
          </p:nvSpPr>
          <p:spPr>
            <a:xfrm>
              <a:off x="10128675" y="5103099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6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53" name="Egyenes összekötő nyíllal 52"/>
            <p:cNvCxnSpPr>
              <a:stCxn id="239" idx="4"/>
              <a:endCxn id="52" idx="1"/>
            </p:cNvCxnSpPr>
            <p:nvPr/>
          </p:nvCxnSpPr>
          <p:spPr>
            <a:xfrm>
              <a:off x="7777053" y="2358304"/>
              <a:ext cx="2377982" cy="277115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Egyenes összekötő nyíllal 56"/>
            <p:cNvCxnSpPr>
              <a:stCxn id="240" idx="6"/>
              <a:endCxn id="52" idx="1"/>
            </p:cNvCxnSpPr>
            <p:nvPr/>
          </p:nvCxnSpPr>
          <p:spPr>
            <a:xfrm>
              <a:off x="7867053" y="4225441"/>
              <a:ext cx="2287982" cy="90401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Egyenes összekötő nyíllal 57"/>
            <p:cNvCxnSpPr>
              <a:stCxn id="245" idx="4"/>
              <a:endCxn id="52" idx="1"/>
            </p:cNvCxnSpPr>
            <p:nvPr/>
          </p:nvCxnSpPr>
          <p:spPr>
            <a:xfrm>
              <a:off x="9219441" y="3440731"/>
              <a:ext cx="935594" cy="168872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5" name="Szövegdoboz 64"/>
            <p:cNvSpPr txBox="1"/>
            <p:nvPr/>
          </p:nvSpPr>
          <p:spPr>
            <a:xfrm>
              <a:off x="8201371" y="3762662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G</a:t>
              </a:r>
              <a:endParaRPr lang="hu-HU" dirty="0"/>
            </a:p>
          </p:txBody>
        </p:sp>
        <p:sp>
          <p:nvSpPr>
            <p:cNvPr id="66" name="Szövegdoboz 65"/>
            <p:cNvSpPr txBox="1"/>
            <p:nvPr/>
          </p:nvSpPr>
          <p:spPr>
            <a:xfrm>
              <a:off x="8292256" y="4295619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H</a:t>
              </a:r>
              <a:endParaRPr lang="hu-HU" dirty="0"/>
            </a:p>
          </p:txBody>
        </p:sp>
        <p:sp>
          <p:nvSpPr>
            <p:cNvPr id="67" name="Szövegdoboz 66"/>
            <p:cNvSpPr txBox="1"/>
            <p:nvPr/>
          </p:nvSpPr>
          <p:spPr>
            <a:xfrm>
              <a:off x="9488113" y="3994052"/>
              <a:ext cx="2423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I</a:t>
              </a:r>
              <a:endParaRPr lang="hu-HU" dirty="0"/>
            </a:p>
          </p:txBody>
        </p:sp>
      </p:grpSp>
      <p:sp>
        <p:nvSpPr>
          <p:cNvPr id="69" name="Szövegdoboz 68"/>
          <p:cNvSpPr txBox="1"/>
          <p:nvPr/>
        </p:nvSpPr>
        <p:spPr>
          <a:xfrm>
            <a:off x="2646948" y="245649"/>
            <a:ext cx="208422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FB 05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61" name="Szövegdoboz 60"/>
          <p:cNvSpPr txBox="1"/>
          <p:nvPr/>
        </p:nvSpPr>
        <p:spPr>
          <a:xfrm>
            <a:off x="2646947" y="1070308"/>
            <a:ext cx="572945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feladat szövege a megfelelő Excel fájlban.</a:t>
            </a:r>
          </a:p>
          <a:p>
            <a:r>
              <a:rPr lang="hu-HU" sz="2000" dirty="0" smtClean="0">
                <a:solidFill>
                  <a:srgbClr val="FF0000"/>
                </a:solidFill>
              </a:rPr>
              <a:t>A megoldás videón és írott formában az Excel fájlban.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651657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12986889"/>
              </p:ext>
            </p:extLst>
          </p:nvPr>
        </p:nvGraphicFramePr>
        <p:xfrm>
          <a:off x="-7251" y="-17680"/>
          <a:ext cx="2255178" cy="225044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2761337" y="364574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4772805" y="365016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2941337" y="3735742"/>
            <a:ext cx="1831468" cy="44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4952805" y="2716955"/>
            <a:ext cx="1442550" cy="1023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6368995" y="2563315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6368995" y="452045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0" idx="1"/>
          </p:cNvCxnSpPr>
          <p:nvPr/>
        </p:nvCxnSpPr>
        <p:spPr>
          <a:xfrm>
            <a:off x="4952805" y="3740167"/>
            <a:ext cx="1442550" cy="80664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7811383" y="364574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6522635" y="2716955"/>
            <a:ext cx="1315108" cy="95514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0" idx="6"/>
            <a:endCxn id="245" idx="3"/>
          </p:cNvCxnSpPr>
          <p:nvPr/>
        </p:nvCxnSpPr>
        <p:spPr>
          <a:xfrm flipV="1">
            <a:off x="6548995" y="3799382"/>
            <a:ext cx="1288748" cy="8110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3857071" y="3194528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3915251" y="4600481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5397890" y="3156562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6" name="Szövegdoboz 255"/>
          <p:cNvSpPr txBox="1"/>
          <p:nvPr/>
        </p:nvSpPr>
        <p:spPr>
          <a:xfrm>
            <a:off x="5510413" y="3987382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257" name="Szövegdoboz 256"/>
          <p:cNvSpPr txBox="1"/>
          <p:nvPr/>
        </p:nvSpPr>
        <p:spPr>
          <a:xfrm>
            <a:off x="6954931" y="297845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cxnSp>
        <p:nvCxnSpPr>
          <p:cNvPr id="50" name="Egyenes összekötő nyíllal 49"/>
          <p:cNvCxnSpPr>
            <a:stCxn id="233" idx="6"/>
            <a:endCxn id="245" idx="2"/>
          </p:cNvCxnSpPr>
          <p:nvPr/>
        </p:nvCxnSpPr>
        <p:spPr>
          <a:xfrm flipV="1">
            <a:off x="4952805" y="3735742"/>
            <a:ext cx="2858578" cy="4425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Egyenes összekötő nyíllal 52"/>
          <p:cNvCxnSpPr>
            <a:stCxn id="245" idx="6"/>
            <a:endCxn id="56" idx="2"/>
          </p:cNvCxnSpPr>
          <p:nvPr/>
        </p:nvCxnSpPr>
        <p:spPr>
          <a:xfrm>
            <a:off x="7991383" y="3735742"/>
            <a:ext cx="17769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Ellipszis 55"/>
          <p:cNvSpPr/>
          <p:nvPr/>
        </p:nvSpPr>
        <p:spPr>
          <a:xfrm>
            <a:off x="9768342" y="364574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58" name="Szövegdoboz 57"/>
          <p:cNvSpPr txBox="1"/>
          <p:nvPr/>
        </p:nvSpPr>
        <p:spPr>
          <a:xfrm>
            <a:off x="6914716" y="4143489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sp>
        <p:nvSpPr>
          <p:cNvPr id="54" name="Ellipszis 53"/>
          <p:cNvSpPr/>
          <p:nvPr/>
        </p:nvSpPr>
        <p:spPr>
          <a:xfrm>
            <a:off x="4862805" y="543886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5" name="Egyenes összekötő nyíllal 54"/>
          <p:cNvCxnSpPr>
            <a:stCxn id="21" idx="6"/>
            <a:endCxn id="54" idx="1"/>
          </p:cNvCxnSpPr>
          <p:nvPr/>
        </p:nvCxnSpPr>
        <p:spPr>
          <a:xfrm>
            <a:off x="2941337" y="3735742"/>
            <a:ext cx="1947828" cy="17294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Egyenes összekötő nyíllal 58"/>
          <p:cNvCxnSpPr>
            <a:stCxn id="54" idx="6"/>
            <a:endCxn id="56" idx="3"/>
          </p:cNvCxnSpPr>
          <p:nvPr/>
        </p:nvCxnSpPr>
        <p:spPr>
          <a:xfrm flipV="1">
            <a:off x="5042805" y="3799382"/>
            <a:ext cx="4751897" cy="17294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Szövegdoboz 60"/>
          <p:cNvSpPr txBox="1"/>
          <p:nvPr/>
        </p:nvSpPr>
        <p:spPr>
          <a:xfrm>
            <a:off x="6162119" y="4929990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62" name="Szövegdoboz 61"/>
          <p:cNvSpPr txBox="1"/>
          <p:nvPr/>
        </p:nvSpPr>
        <p:spPr>
          <a:xfrm>
            <a:off x="8577392" y="3544229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H</a:t>
            </a:r>
            <a:endParaRPr lang="hu-HU" dirty="0"/>
          </a:p>
        </p:txBody>
      </p:sp>
      <p:sp>
        <p:nvSpPr>
          <p:cNvPr id="63" name="Szövegdoboz 62"/>
          <p:cNvSpPr txBox="1"/>
          <p:nvPr/>
        </p:nvSpPr>
        <p:spPr>
          <a:xfrm>
            <a:off x="2646948" y="245649"/>
            <a:ext cx="208422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FB 06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60" name="Szövegdoboz 59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859900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348915" y="84602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499282" y="453171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116" name="Téglalap 115"/>
          <p:cNvSpPr/>
          <p:nvPr/>
        </p:nvSpPr>
        <p:spPr>
          <a:xfrm>
            <a:off x="499282" y="5069123"/>
            <a:ext cx="5689634" cy="120032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Legha</a:t>
            </a:r>
            <a:r>
              <a:rPr lang="hu-HU" dirty="0" smtClean="0"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marabb hányadik napon fejeződhet be a folyamat?</a:t>
            </a:r>
          </a:p>
          <a:p>
            <a:endParaRPr lang="hu-HU" dirty="0" smtClean="0">
              <a:latin typeface="Cambria" panose="020405030504060302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Hány napra nőhet a B tevékenység időigénye,</a:t>
            </a: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hogy ez a határidő legfeljebb 2 nappal nőjön?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1668378" y="0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FELADATBANK 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6.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7632247"/>
              </p:ext>
            </p:extLst>
          </p:nvPr>
        </p:nvGraphicFramePr>
        <p:xfrm>
          <a:off x="4167707" y="1689586"/>
          <a:ext cx="3508440" cy="2582502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169480"/>
                <a:gridCol w="1169480"/>
                <a:gridCol w="1169480"/>
              </a:tblGrid>
              <a:tr h="93564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3086580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áblázat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3598371"/>
              </p:ext>
            </p:extLst>
          </p:nvPr>
        </p:nvGraphicFramePr>
        <p:xfrm>
          <a:off x="0" y="0"/>
          <a:ext cx="3508440" cy="2582502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169480"/>
                <a:gridCol w="1169480"/>
                <a:gridCol w="1169480"/>
              </a:tblGrid>
              <a:tr h="93564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585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E, F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3" name="Csoportba foglalás 2"/>
          <p:cNvGrpSpPr/>
          <p:nvPr/>
        </p:nvGrpSpPr>
        <p:grpSpPr>
          <a:xfrm>
            <a:off x="3508440" y="3057580"/>
            <a:ext cx="999234" cy="588162"/>
            <a:chOff x="2451219" y="2817354"/>
            <a:chExt cx="999234" cy="588162"/>
          </a:xfrm>
        </p:grpSpPr>
        <p:grpSp>
          <p:nvGrpSpPr>
            <p:cNvPr id="4" name="Csoportba foglalás 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2" name="Téglalap 1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3" name="Téglalap 1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" name="Téglalap 1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" name="Téglalap 1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" name="Téglalap 1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" name="Téglalap 1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8" name="Téglalap 1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5" name="Szövegdoboz 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6" name="Szövegdoboz 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7" name="Szövegdoboz 6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8" name="Szövegdoboz 7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9" name="Szövegdoboz 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0" name="Szövegdoboz 9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1" name="Szövegdoboz 10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sp>
        <p:nvSpPr>
          <p:cNvPr id="39" name="Ellipszis 38"/>
          <p:cNvSpPr/>
          <p:nvPr/>
        </p:nvSpPr>
        <p:spPr>
          <a:xfrm>
            <a:off x="2761337" y="3645742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40" name="Ellipszis 39"/>
          <p:cNvSpPr/>
          <p:nvPr/>
        </p:nvSpPr>
        <p:spPr>
          <a:xfrm>
            <a:off x="4772805" y="3650167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41" name="Egyenes összekötő nyíllal 40"/>
          <p:cNvCxnSpPr>
            <a:stCxn id="39" idx="6"/>
            <a:endCxn id="40" idx="2"/>
          </p:cNvCxnSpPr>
          <p:nvPr/>
        </p:nvCxnSpPr>
        <p:spPr>
          <a:xfrm>
            <a:off x="2941337" y="3735742"/>
            <a:ext cx="1831468" cy="442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Egyenes összekötő nyíllal 41"/>
          <p:cNvCxnSpPr>
            <a:stCxn id="40" idx="6"/>
            <a:endCxn id="43" idx="2"/>
          </p:cNvCxnSpPr>
          <p:nvPr/>
        </p:nvCxnSpPr>
        <p:spPr>
          <a:xfrm flipV="1">
            <a:off x="4952805" y="2653315"/>
            <a:ext cx="1416190" cy="108685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Ellipszis 42"/>
          <p:cNvSpPr/>
          <p:nvPr/>
        </p:nvSpPr>
        <p:spPr>
          <a:xfrm>
            <a:off x="6368995" y="2563315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44" name="Ellipszis 43"/>
          <p:cNvSpPr/>
          <p:nvPr/>
        </p:nvSpPr>
        <p:spPr>
          <a:xfrm>
            <a:off x="6368995" y="452045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45" name="Egyenes összekötő nyíllal 44"/>
          <p:cNvCxnSpPr>
            <a:stCxn id="40" idx="6"/>
            <a:endCxn id="44" idx="2"/>
          </p:cNvCxnSpPr>
          <p:nvPr/>
        </p:nvCxnSpPr>
        <p:spPr>
          <a:xfrm>
            <a:off x="4952805" y="3740167"/>
            <a:ext cx="1416190" cy="87028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gyenes összekötő nyíllal 46"/>
          <p:cNvCxnSpPr>
            <a:stCxn id="43" idx="6"/>
            <a:endCxn id="68" idx="2"/>
          </p:cNvCxnSpPr>
          <p:nvPr/>
        </p:nvCxnSpPr>
        <p:spPr>
          <a:xfrm>
            <a:off x="6548995" y="2653315"/>
            <a:ext cx="2108897" cy="108089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Egyenes összekötő nyíllal 47"/>
          <p:cNvCxnSpPr>
            <a:stCxn id="44" idx="6"/>
            <a:endCxn id="68" idx="2"/>
          </p:cNvCxnSpPr>
          <p:nvPr/>
        </p:nvCxnSpPr>
        <p:spPr>
          <a:xfrm flipV="1">
            <a:off x="6548995" y="3734209"/>
            <a:ext cx="2108897" cy="876243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Ellipszis 57"/>
          <p:cNvSpPr/>
          <p:nvPr/>
        </p:nvSpPr>
        <p:spPr>
          <a:xfrm>
            <a:off x="4862805" y="543886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9" name="Egyenes összekötő nyíllal 58"/>
          <p:cNvCxnSpPr>
            <a:stCxn id="39" idx="6"/>
            <a:endCxn id="58" idx="1"/>
          </p:cNvCxnSpPr>
          <p:nvPr/>
        </p:nvCxnSpPr>
        <p:spPr>
          <a:xfrm>
            <a:off x="2941337" y="3735742"/>
            <a:ext cx="1947828" cy="17294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Egyenes összekötő nyíllal 59"/>
          <p:cNvCxnSpPr>
            <a:stCxn id="58" idx="6"/>
            <a:endCxn id="182" idx="2"/>
          </p:cNvCxnSpPr>
          <p:nvPr/>
        </p:nvCxnSpPr>
        <p:spPr>
          <a:xfrm flipV="1">
            <a:off x="5042805" y="4684169"/>
            <a:ext cx="5407326" cy="8446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Ellipszis 67"/>
          <p:cNvSpPr/>
          <p:nvPr/>
        </p:nvSpPr>
        <p:spPr>
          <a:xfrm>
            <a:off x="8657892" y="3644209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73" name="Csoportba foglalás 72"/>
          <p:cNvGrpSpPr/>
          <p:nvPr/>
        </p:nvGrpSpPr>
        <p:grpSpPr>
          <a:xfrm>
            <a:off x="3508440" y="4969479"/>
            <a:ext cx="1034342" cy="588162"/>
            <a:chOff x="2451219" y="2817354"/>
            <a:chExt cx="1034342" cy="588162"/>
          </a:xfrm>
        </p:grpSpPr>
        <p:grpSp>
          <p:nvGrpSpPr>
            <p:cNvPr id="74" name="Csoportba foglalás 7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82" name="Téglalap 8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83" name="Téglalap 8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4" name="Téglalap 8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5" name="Téglalap 8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6" name="Téglalap 8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7" name="Téglalap 8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88" name="Téglalap 8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75" name="Szövegdoboz 7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76" name="Szövegdoboz 7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77" name="Szövegdoboz 76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78" name="Szövegdoboz 77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79" name="Szövegdoboz 78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11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80" name="Szövegdoboz 79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81" name="Szövegdoboz 80"/>
            <p:cNvSpPr txBox="1"/>
            <p:nvPr/>
          </p:nvSpPr>
          <p:spPr>
            <a:xfrm>
              <a:off x="2839267" y="2987375"/>
              <a:ext cx="25519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grpSp>
        <p:nvGrpSpPr>
          <p:cNvPr id="89" name="Csoportba foglalás 88"/>
          <p:cNvGrpSpPr/>
          <p:nvPr/>
        </p:nvGrpSpPr>
        <p:grpSpPr>
          <a:xfrm>
            <a:off x="5056188" y="2404647"/>
            <a:ext cx="1034342" cy="588162"/>
            <a:chOff x="2451219" y="2817354"/>
            <a:chExt cx="1034342" cy="588162"/>
          </a:xfrm>
        </p:grpSpPr>
        <p:grpSp>
          <p:nvGrpSpPr>
            <p:cNvPr id="90" name="Csoportba foglalás 8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98" name="Téglalap 9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99" name="Téglalap 9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0" name="Téglalap 9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1" name="Téglalap 10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2" name="Téglalap 10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3" name="Téglalap 10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4" name="Téglalap 10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91" name="Szövegdoboz 90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92" name="Szövegdoboz 9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93" name="Szövegdoboz 92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94" name="Szövegdoboz 93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95" name="Szövegdoboz 9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96" name="Szövegdoboz 9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97" name="Szövegdoboz 96"/>
            <p:cNvSpPr txBox="1"/>
            <p:nvPr/>
          </p:nvSpPr>
          <p:spPr>
            <a:xfrm>
              <a:off x="2839267" y="2987375"/>
              <a:ext cx="25359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grpSp>
        <p:nvGrpSpPr>
          <p:cNvPr id="105" name="Csoportba foglalás 104"/>
          <p:cNvGrpSpPr/>
          <p:nvPr/>
        </p:nvGrpSpPr>
        <p:grpSpPr>
          <a:xfrm>
            <a:off x="5056188" y="4267927"/>
            <a:ext cx="999234" cy="588162"/>
            <a:chOff x="2451219" y="2817354"/>
            <a:chExt cx="999234" cy="588162"/>
          </a:xfrm>
        </p:grpSpPr>
        <p:grpSp>
          <p:nvGrpSpPr>
            <p:cNvPr id="106" name="Csoportba foglalás 10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14" name="Téglalap 11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15" name="Téglalap 11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6" name="Téglalap 11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7" name="Téglalap 11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8" name="Téglalap 11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9" name="Téglalap 11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0" name="Téglalap 11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07" name="Szövegdoboz 10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08" name="Szövegdoboz 10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09" name="Szövegdoboz 108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10" name="Szövegdoboz 109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4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111" name="Szövegdoboz 11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12" name="Szövegdoboz 111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13" name="Szövegdoboz 112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grpSp>
        <p:nvGrpSpPr>
          <p:cNvPr id="121" name="Csoportba foglalás 120"/>
          <p:cNvGrpSpPr/>
          <p:nvPr/>
        </p:nvGrpSpPr>
        <p:grpSpPr>
          <a:xfrm>
            <a:off x="7098620" y="5171140"/>
            <a:ext cx="1034342" cy="588162"/>
            <a:chOff x="2451219" y="2817354"/>
            <a:chExt cx="1034342" cy="588162"/>
          </a:xfrm>
        </p:grpSpPr>
        <p:grpSp>
          <p:nvGrpSpPr>
            <p:cNvPr id="122" name="Csoportba foglalás 12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30" name="Téglalap 12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31" name="Téglalap 13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2" name="Téglalap 13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3" name="Téglalap 13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4" name="Téglalap 13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5" name="Téglalap 13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6" name="Téglalap 13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23" name="Szövegdoboz 122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24" name="Szövegdoboz 12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25" name="Szövegdoboz 124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26" name="Szövegdoboz 125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127" name="Szövegdoboz 126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28" name="Szövegdoboz 127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18</a:t>
              </a:r>
              <a:endParaRPr lang="hu-HU" sz="1000" dirty="0"/>
            </a:p>
          </p:txBody>
        </p:sp>
        <p:sp>
          <p:nvSpPr>
            <p:cNvPr id="129" name="Szövegdoboz 128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grpSp>
        <p:nvGrpSpPr>
          <p:cNvPr id="137" name="Csoportba foglalás 136"/>
          <p:cNvGrpSpPr/>
          <p:nvPr/>
        </p:nvGrpSpPr>
        <p:grpSpPr>
          <a:xfrm>
            <a:off x="7472096" y="2533472"/>
            <a:ext cx="1034342" cy="588162"/>
            <a:chOff x="2451219" y="2817354"/>
            <a:chExt cx="1034342" cy="588162"/>
          </a:xfrm>
        </p:grpSpPr>
        <p:grpSp>
          <p:nvGrpSpPr>
            <p:cNvPr id="138" name="Csoportba foglalás 13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46" name="Téglalap 14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47" name="Téglalap 14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8" name="Téglalap 14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9" name="Téglalap 14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0" name="Téglalap 14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1" name="Téglalap 15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2" name="Téglalap 15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39" name="Szövegdoboz 138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40" name="Szövegdoboz 13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41" name="Szövegdoboz 140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42" name="Szövegdoboz 141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143" name="Szövegdoboz 142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144" name="Szövegdoboz 14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45" name="Szövegdoboz 144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grpSp>
        <p:nvGrpSpPr>
          <p:cNvPr id="153" name="Csoportba foglalás 152"/>
          <p:cNvGrpSpPr/>
          <p:nvPr/>
        </p:nvGrpSpPr>
        <p:grpSpPr>
          <a:xfrm>
            <a:off x="7097127" y="4022289"/>
            <a:ext cx="1034342" cy="588162"/>
            <a:chOff x="2451219" y="2817354"/>
            <a:chExt cx="1034342" cy="588162"/>
          </a:xfrm>
        </p:grpSpPr>
        <p:grpSp>
          <p:nvGrpSpPr>
            <p:cNvPr id="154" name="Csoportba foglalás 15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62" name="Téglalap 16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63" name="Téglalap 16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4" name="Téglalap 16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5" name="Téglalap 16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6" name="Téglalap 16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7" name="Téglalap 16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8" name="Téglalap 16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55" name="Szövegdoboz 15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56" name="Szövegdoboz 15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57" name="Szövegdoboz 156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58" name="Szövegdoboz 157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159" name="Szövegdoboz 15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60" name="Szövegdoboz 159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61" name="Szövegdoboz 160"/>
            <p:cNvSpPr txBox="1"/>
            <p:nvPr/>
          </p:nvSpPr>
          <p:spPr>
            <a:xfrm>
              <a:off x="2839267" y="2987375"/>
              <a:ext cx="24397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cxnSp>
        <p:nvCxnSpPr>
          <p:cNvPr id="177" name="Egyenes összekötő nyíllal 176"/>
          <p:cNvCxnSpPr>
            <a:stCxn id="40" idx="6"/>
            <a:endCxn id="68" idx="2"/>
          </p:cNvCxnSpPr>
          <p:nvPr/>
        </p:nvCxnSpPr>
        <p:spPr>
          <a:xfrm flipV="1">
            <a:off x="4952805" y="3734209"/>
            <a:ext cx="3705087" cy="5958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0" name="Egyenes összekötő nyíllal 179"/>
          <p:cNvCxnSpPr>
            <a:stCxn id="68" idx="6"/>
            <a:endCxn id="182" idx="2"/>
          </p:cNvCxnSpPr>
          <p:nvPr/>
        </p:nvCxnSpPr>
        <p:spPr>
          <a:xfrm>
            <a:off x="8837892" y="3734209"/>
            <a:ext cx="1612239" cy="949960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2" name="Ellipszis 181"/>
          <p:cNvSpPr/>
          <p:nvPr/>
        </p:nvSpPr>
        <p:spPr>
          <a:xfrm>
            <a:off x="10450131" y="4594169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184" name="Csoportba foglalás 183"/>
          <p:cNvGrpSpPr/>
          <p:nvPr/>
        </p:nvGrpSpPr>
        <p:grpSpPr>
          <a:xfrm>
            <a:off x="9484132" y="3531296"/>
            <a:ext cx="1034342" cy="588162"/>
            <a:chOff x="2451219" y="2817354"/>
            <a:chExt cx="1034342" cy="588162"/>
          </a:xfrm>
        </p:grpSpPr>
        <p:grpSp>
          <p:nvGrpSpPr>
            <p:cNvPr id="185" name="Csoportba foglalás 18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93" name="Téglalap 19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94" name="Téglalap 19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5" name="Téglalap 19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6" name="Téglalap 19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7" name="Téglalap 19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8" name="Téglalap 19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9" name="Téglalap 19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86" name="Szövegdoboz 185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87" name="Szövegdoboz 18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88" name="Szövegdoboz 187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18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189" name="Szövegdoboz 188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90" name="Szövegdoboz 189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91" name="Szövegdoboz 19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18</a:t>
              </a:r>
              <a:endParaRPr lang="hu-HU" sz="1000" dirty="0"/>
            </a:p>
          </p:txBody>
        </p:sp>
        <p:sp>
          <p:nvSpPr>
            <p:cNvPr id="192" name="Szövegdoboz 191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H</a:t>
              </a:r>
              <a:endParaRPr lang="hu-HU" sz="1000" dirty="0"/>
            </a:p>
          </p:txBody>
        </p:sp>
      </p:grpSp>
      <p:grpSp>
        <p:nvGrpSpPr>
          <p:cNvPr id="202" name="Csoportba foglalás 201"/>
          <p:cNvGrpSpPr/>
          <p:nvPr/>
        </p:nvGrpSpPr>
        <p:grpSpPr>
          <a:xfrm>
            <a:off x="6130415" y="3356086"/>
            <a:ext cx="1034342" cy="588162"/>
            <a:chOff x="2451219" y="2817354"/>
            <a:chExt cx="1034342" cy="588162"/>
          </a:xfrm>
        </p:grpSpPr>
        <p:grpSp>
          <p:nvGrpSpPr>
            <p:cNvPr id="203" name="Csoportba foglalás 20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11" name="Téglalap 21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12" name="Téglalap 21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3" name="Téglalap 21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4" name="Téglalap 21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5" name="Téglalap 21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6" name="Téglalap 21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7" name="Téglalap 21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04" name="Szövegdoboz 203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05" name="Szövegdoboz 20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06" name="Szövegdoboz 205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07" name="Szövegdoboz 206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208" name="Szövegdoboz 207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209" name="Szövegdoboz 208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210" name="Szövegdoboz 209"/>
            <p:cNvSpPr txBox="1"/>
            <p:nvPr/>
          </p:nvSpPr>
          <p:spPr>
            <a:xfrm>
              <a:off x="2705157" y="3002923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18" name="Szövegdoboz 217"/>
          <p:cNvSpPr txBox="1"/>
          <p:nvPr/>
        </p:nvSpPr>
        <p:spPr>
          <a:xfrm>
            <a:off x="4317962" y="1719268"/>
            <a:ext cx="264514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A -&gt; D -&gt; F -&gt; H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197334594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5366084" y="950495"/>
            <a:ext cx="1811714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30000" b="1" dirty="0" smtClean="0">
                <a:solidFill>
                  <a:prstClr val="white"/>
                </a:solidFill>
              </a:rPr>
              <a:t>L</a:t>
            </a:r>
            <a:endParaRPr lang="hu-HU" sz="30000" b="1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731228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90578076"/>
              </p:ext>
            </p:extLst>
          </p:nvPr>
        </p:nvGraphicFramePr>
        <p:xfrm>
          <a:off x="-7251" y="-17680"/>
          <a:ext cx="2255178" cy="278860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D, E,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D, E,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3180619" y="306822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5192087" y="307265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3360619" y="3158226"/>
            <a:ext cx="1831468" cy="44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5372087" y="2139439"/>
            <a:ext cx="1442550" cy="1023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6788277" y="1985799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6788277" y="394293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0" idx="1"/>
          </p:cNvCxnSpPr>
          <p:nvPr/>
        </p:nvCxnSpPr>
        <p:spPr>
          <a:xfrm>
            <a:off x="5372087" y="3162651"/>
            <a:ext cx="1442550" cy="80664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8230665" y="306822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6941917" y="2139439"/>
            <a:ext cx="1315108" cy="95514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0" idx="6"/>
            <a:endCxn id="245" idx="3"/>
          </p:cNvCxnSpPr>
          <p:nvPr/>
        </p:nvCxnSpPr>
        <p:spPr>
          <a:xfrm flipV="1">
            <a:off x="6968277" y="3221866"/>
            <a:ext cx="1288748" cy="8110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4241598" y="2950316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4273437" y="3886713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5934504" y="2367223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50" name="Ellipszis 49"/>
          <p:cNvSpPr/>
          <p:nvPr/>
        </p:nvSpPr>
        <p:spPr>
          <a:xfrm>
            <a:off x="4851192" y="4283830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1" name="Egyenes összekötő nyíllal 50"/>
          <p:cNvCxnSpPr>
            <a:stCxn id="50" idx="6"/>
            <a:endCxn id="240" idx="2"/>
          </p:cNvCxnSpPr>
          <p:nvPr/>
        </p:nvCxnSpPr>
        <p:spPr>
          <a:xfrm flipV="1">
            <a:off x="5031192" y="4032936"/>
            <a:ext cx="1757085" cy="34089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Egyenes összekötő nyíllal 51"/>
          <p:cNvCxnSpPr>
            <a:stCxn id="21" idx="6"/>
            <a:endCxn id="50" idx="2"/>
          </p:cNvCxnSpPr>
          <p:nvPr/>
        </p:nvCxnSpPr>
        <p:spPr>
          <a:xfrm>
            <a:off x="3360619" y="3158226"/>
            <a:ext cx="1490573" cy="12156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Szövegdoboz 57"/>
          <p:cNvSpPr txBox="1"/>
          <p:nvPr/>
        </p:nvSpPr>
        <p:spPr>
          <a:xfrm>
            <a:off x="6045908" y="4530058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sp>
        <p:nvSpPr>
          <p:cNvPr id="60" name="Ellipszis 59"/>
          <p:cNvSpPr/>
          <p:nvPr/>
        </p:nvSpPr>
        <p:spPr>
          <a:xfrm>
            <a:off x="9893705" y="5501550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61" name="Egyenes összekötő nyíllal 60"/>
          <p:cNvCxnSpPr>
            <a:stCxn id="50" idx="6"/>
            <a:endCxn id="60" idx="2"/>
          </p:cNvCxnSpPr>
          <p:nvPr/>
        </p:nvCxnSpPr>
        <p:spPr>
          <a:xfrm>
            <a:off x="5031192" y="4373830"/>
            <a:ext cx="4862513" cy="1217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Egyenes összekötő nyíllal 61"/>
          <p:cNvCxnSpPr>
            <a:stCxn id="245" idx="5"/>
            <a:endCxn id="60" idx="2"/>
          </p:cNvCxnSpPr>
          <p:nvPr/>
        </p:nvCxnSpPr>
        <p:spPr>
          <a:xfrm>
            <a:off x="8384305" y="3221866"/>
            <a:ext cx="1509400" cy="23696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Szövegdoboz 66"/>
          <p:cNvSpPr txBox="1"/>
          <p:nvPr/>
        </p:nvSpPr>
        <p:spPr>
          <a:xfrm>
            <a:off x="7447381" y="2432346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68" name="Szövegdoboz 67"/>
          <p:cNvSpPr txBox="1"/>
          <p:nvPr/>
        </p:nvSpPr>
        <p:spPr>
          <a:xfrm>
            <a:off x="6667048" y="2923210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H</a:t>
            </a:r>
            <a:endParaRPr lang="hu-HU" dirty="0"/>
          </a:p>
        </p:txBody>
      </p:sp>
      <p:sp>
        <p:nvSpPr>
          <p:cNvPr id="69" name="Szövegdoboz 68"/>
          <p:cNvSpPr txBox="1"/>
          <p:nvPr/>
        </p:nvSpPr>
        <p:spPr>
          <a:xfrm>
            <a:off x="5901247" y="3364075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70" name="Szövegdoboz 69"/>
          <p:cNvSpPr txBox="1"/>
          <p:nvPr/>
        </p:nvSpPr>
        <p:spPr>
          <a:xfrm>
            <a:off x="5901247" y="395651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sp>
        <p:nvSpPr>
          <p:cNvPr id="71" name="Szövegdoboz 70"/>
          <p:cNvSpPr txBox="1"/>
          <p:nvPr/>
        </p:nvSpPr>
        <p:spPr>
          <a:xfrm>
            <a:off x="7520288" y="3442735"/>
            <a:ext cx="242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I</a:t>
            </a:r>
            <a:endParaRPr lang="hu-HU" dirty="0"/>
          </a:p>
        </p:txBody>
      </p:sp>
      <p:cxnSp>
        <p:nvCxnSpPr>
          <p:cNvPr id="63" name="Egyenes összekötő nyíllal 62"/>
          <p:cNvCxnSpPr>
            <a:stCxn id="240" idx="5"/>
            <a:endCxn id="60" idx="2"/>
          </p:cNvCxnSpPr>
          <p:nvPr/>
        </p:nvCxnSpPr>
        <p:spPr>
          <a:xfrm>
            <a:off x="6941917" y="4096576"/>
            <a:ext cx="2951788" cy="149497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gyenes összekötő nyíllal 64"/>
          <p:cNvCxnSpPr>
            <a:stCxn id="239" idx="4"/>
            <a:endCxn id="240" idx="0"/>
          </p:cNvCxnSpPr>
          <p:nvPr/>
        </p:nvCxnSpPr>
        <p:spPr>
          <a:xfrm>
            <a:off x="6878277" y="2165799"/>
            <a:ext cx="0" cy="17771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Szövegdoboz 71"/>
          <p:cNvSpPr txBox="1"/>
          <p:nvPr/>
        </p:nvSpPr>
        <p:spPr>
          <a:xfrm>
            <a:off x="7420737" y="4183945"/>
            <a:ext cx="2584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J</a:t>
            </a:r>
            <a:endParaRPr lang="hu-HU" dirty="0"/>
          </a:p>
        </p:txBody>
      </p:sp>
      <p:sp>
        <p:nvSpPr>
          <p:cNvPr id="73" name="Szövegdoboz 72"/>
          <p:cNvSpPr txBox="1"/>
          <p:nvPr/>
        </p:nvSpPr>
        <p:spPr>
          <a:xfrm>
            <a:off x="9121529" y="4345392"/>
            <a:ext cx="3048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</a:t>
            </a:r>
            <a:endParaRPr lang="hu-HU" dirty="0"/>
          </a:p>
        </p:txBody>
      </p:sp>
      <p:sp>
        <p:nvSpPr>
          <p:cNvPr id="74" name="Szövegdoboz 73"/>
          <p:cNvSpPr txBox="1"/>
          <p:nvPr/>
        </p:nvSpPr>
        <p:spPr>
          <a:xfrm>
            <a:off x="2646948" y="245649"/>
            <a:ext cx="208422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FB 07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66" name="Szövegdoboz 65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233489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348915" y="84602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499282" y="453171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116" name="Téglalap 115"/>
          <p:cNvSpPr/>
          <p:nvPr/>
        </p:nvSpPr>
        <p:spPr>
          <a:xfrm>
            <a:off x="499282" y="5069123"/>
            <a:ext cx="5689634" cy="120032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Legha</a:t>
            </a:r>
            <a:r>
              <a:rPr lang="hu-HU" dirty="0" smtClean="0"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marabb hányadik napon fejeződhet be a folyamat?</a:t>
            </a:r>
          </a:p>
          <a:p>
            <a:endParaRPr lang="hu-HU" dirty="0" smtClean="0">
              <a:latin typeface="Cambria" panose="020405030504060302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Legfeljebb hány nappal nőhet a C tevékenység időigénye,</a:t>
            </a: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hogy ez a határidő legfeljebb 3 nappal nőjön?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1668378" y="0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FELADATBANK 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7.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7" name="Táblázat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4264542"/>
              </p:ext>
            </p:extLst>
          </p:nvPr>
        </p:nvGraphicFramePr>
        <p:xfrm>
          <a:off x="4227865" y="1617731"/>
          <a:ext cx="3051240" cy="2745908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17080"/>
                <a:gridCol w="1017080"/>
                <a:gridCol w="1017080"/>
              </a:tblGrid>
              <a:tr h="54551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D, E,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D, E,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63475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0156492"/>
              </p:ext>
            </p:extLst>
          </p:nvPr>
        </p:nvGraphicFramePr>
        <p:xfrm>
          <a:off x="-7251" y="-17680"/>
          <a:ext cx="2255178" cy="171228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4079395" y="326073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4713395" y="212929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6090863" y="326515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4259395" y="3350731"/>
            <a:ext cx="1831468" cy="44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6270863" y="2331944"/>
            <a:ext cx="1442550" cy="1023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7687053" y="21783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7687053" y="413544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0" idx="1"/>
          </p:cNvCxnSpPr>
          <p:nvPr/>
        </p:nvCxnSpPr>
        <p:spPr>
          <a:xfrm>
            <a:off x="6270863" y="3355156"/>
            <a:ext cx="1442550" cy="80664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9129441" y="326073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7840693" y="2331944"/>
            <a:ext cx="1315108" cy="95514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0" idx="6"/>
            <a:endCxn id="245" idx="3"/>
          </p:cNvCxnSpPr>
          <p:nvPr/>
        </p:nvCxnSpPr>
        <p:spPr>
          <a:xfrm flipV="1">
            <a:off x="7867053" y="3414371"/>
            <a:ext cx="1288748" cy="8110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5175129" y="2809517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6674422" y="2349178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6682892" y="3902555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6" name="Szövegdoboz 255"/>
          <p:cNvSpPr txBox="1"/>
          <p:nvPr/>
        </p:nvSpPr>
        <p:spPr>
          <a:xfrm>
            <a:off x="8684794" y="2348121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257" name="Szövegdoboz 256"/>
          <p:cNvSpPr txBox="1"/>
          <p:nvPr/>
        </p:nvSpPr>
        <p:spPr>
          <a:xfrm>
            <a:off x="8694412" y="3901109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grpSp>
        <p:nvGrpSpPr>
          <p:cNvPr id="258" name="Csoportba foglalás 257"/>
          <p:cNvGrpSpPr/>
          <p:nvPr/>
        </p:nvGrpSpPr>
        <p:grpSpPr>
          <a:xfrm>
            <a:off x="6313232" y="4169132"/>
            <a:ext cx="999234" cy="588162"/>
            <a:chOff x="2451219" y="2817354"/>
            <a:chExt cx="999234" cy="588162"/>
          </a:xfrm>
        </p:grpSpPr>
        <p:grpSp>
          <p:nvGrpSpPr>
            <p:cNvPr id="259" name="Csoportba foglalás 25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67" name="Téglalap 26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68" name="Téglalap 26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9" name="Téglalap 26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0" name="Téglalap 26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1" name="Téglalap 27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2" name="Téglalap 27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3" name="Téglalap 27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60" name="Szövegdoboz 259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61" name="Szövegdoboz 260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62" name="Szövegdoboz 261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63" name="Szövegdoboz 262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64" name="Szövegdoboz 263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65" name="Szövegdoboz 264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66" name="Szövegdoboz 265"/>
            <p:cNvSpPr txBox="1"/>
            <p:nvPr/>
          </p:nvSpPr>
          <p:spPr>
            <a:xfrm>
              <a:off x="2839267" y="2987375"/>
              <a:ext cx="25359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grpSp>
        <p:nvGrpSpPr>
          <p:cNvPr id="274" name="Csoportba foglalás 273"/>
          <p:cNvGrpSpPr/>
          <p:nvPr/>
        </p:nvGrpSpPr>
        <p:grpSpPr>
          <a:xfrm>
            <a:off x="6353898" y="1804424"/>
            <a:ext cx="999234" cy="588162"/>
            <a:chOff x="2451219" y="2817354"/>
            <a:chExt cx="999234" cy="588162"/>
          </a:xfrm>
        </p:grpSpPr>
        <p:grpSp>
          <p:nvGrpSpPr>
            <p:cNvPr id="275" name="Csoportba foglalás 27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83" name="Téglalap 28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84" name="Téglalap 28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5" name="Téglalap 28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6" name="Téglalap 28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7" name="Téglalap 28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8" name="Téglalap 28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9" name="Téglalap 28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76" name="Szövegdoboz 275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77" name="Szövegdoboz 276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78" name="Szövegdoboz 277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79" name="Szövegdoboz 278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80" name="Szövegdoboz 279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81" name="Szövegdoboz 280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82" name="Szövegdoboz 281"/>
            <p:cNvSpPr txBox="1"/>
            <p:nvPr/>
          </p:nvSpPr>
          <p:spPr>
            <a:xfrm>
              <a:off x="2839267" y="2987375"/>
              <a:ext cx="25519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/>
                <a:t>B</a:t>
              </a:r>
            </a:p>
          </p:txBody>
        </p:sp>
      </p:grpSp>
      <p:grpSp>
        <p:nvGrpSpPr>
          <p:cNvPr id="290" name="Csoportba foglalás 289"/>
          <p:cNvGrpSpPr/>
          <p:nvPr/>
        </p:nvGrpSpPr>
        <p:grpSpPr>
          <a:xfrm>
            <a:off x="8385399" y="1850969"/>
            <a:ext cx="999234" cy="588162"/>
            <a:chOff x="2451219" y="2817354"/>
            <a:chExt cx="999234" cy="588162"/>
          </a:xfrm>
        </p:grpSpPr>
        <p:grpSp>
          <p:nvGrpSpPr>
            <p:cNvPr id="291" name="Csoportba foglalás 29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99" name="Téglalap 29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00" name="Téglalap 29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1" name="Téglalap 30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11" name="Téglalap 51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12" name="Téglalap 51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13" name="Téglalap 51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14" name="Téglalap 51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92" name="Szövegdoboz 29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93" name="Szövegdoboz 29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94" name="Szövegdoboz 29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95" name="Szövegdoboz 29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96" name="Szövegdoboz 29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97" name="Szövegdoboz 29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298" name="Szövegdoboz 297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grpSp>
        <p:nvGrpSpPr>
          <p:cNvPr id="515" name="Csoportba foglalás 514"/>
          <p:cNvGrpSpPr/>
          <p:nvPr/>
        </p:nvGrpSpPr>
        <p:grpSpPr>
          <a:xfrm>
            <a:off x="8656184" y="4169017"/>
            <a:ext cx="999234" cy="588162"/>
            <a:chOff x="2451219" y="2817354"/>
            <a:chExt cx="999234" cy="588162"/>
          </a:xfrm>
        </p:grpSpPr>
        <p:grpSp>
          <p:nvGrpSpPr>
            <p:cNvPr id="516" name="Csoportba foglalás 51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524" name="Téglalap 52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525" name="Téglalap 52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26" name="Téglalap 52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27" name="Téglalap 52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28" name="Téglalap 52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29" name="Téglalap 52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530" name="Téglalap 52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517" name="Szövegdoboz 516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518" name="Szövegdoboz 517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519" name="Szövegdoboz 518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520" name="Szövegdoboz 519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521" name="Szövegdoboz 520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522" name="Szövegdoboz 521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523" name="Szövegdoboz 522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sp>
        <p:nvSpPr>
          <p:cNvPr id="16" name="Szövegdoboz 15"/>
          <p:cNvSpPr txBox="1"/>
          <p:nvPr/>
        </p:nvSpPr>
        <p:spPr>
          <a:xfrm>
            <a:off x="2646948" y="245649"/>
            <a:ext cx="208422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FB 01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115" name="Szövegdoboz 114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8238686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Ellipszis 20"/>
          <p:cNvSpPr/>
          <p:nvPr/>
        </p:nvSpPr>
        <p:spPr>
          <a:xfrm>
            <a:off x="971136" y="4533413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1392753" y="3485009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3262154" y="358561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 flipV="1">
            <a:off x="1151136" y="3675617"/>
            <a:ext cx="2111018" cy="947796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2"/>
          </p:cNvCxnSpPr>
          <p:nvPr/>
        </p:nvCxnSpPr>
        <p:spPr>
          <a:xfrm flipV="1">
            <a:off x="3442154" y="3043239"/>
            <a:ext cx="1762282" cy="632378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5204436" y="2953239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1" idx="2"/>
          </p:cNvCxnSpPr>
          <p:nvPr/>
        </p:nvCxnSpPr>
        <p:spPr>
          <a:xfrm>
            <a:off x="3442154" y="3675617"/>
            <a:ext cx="3348682" cy="8173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Ellipszis 49"/>
          <p:cNvSpPr/>
          <p:nvPr/>
        </p:nvSpPr>
        <p:spPr>
          <a:xfrm>
            <a:off x="3267351" y="5631503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1" name="Egyenes összekötő nyíllal 50"/>
          <p:cNvCxnSpPr>
            <a:stCxn id="50" idx="6"/>
            <a:endCxn id="241" idx="2"/>
          </p:cNvCxnSpPr>
          <p:nvPr/>
        </p:nvCxnSpPr>
        <p:spPr>
          <a:xfrm flipV="1">
            <a:off x="3447351" y="4492935"/>
            <a:ext cx="3343485" cy="122856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Egyenes összekötő nyíllal 51"/>
          <p:cNvCxnSpPr>
            <a:stCxn id="21" idx="6"/>
            <a:endCxn id="50" idx="2"/>
          </p:cNvCxnSpPr>
          <p:nvPr/>
        </p:nvCxnSpPr>
        <p:spPr>
          <a:xfrm>
            <a:off x="1151136" y="4623413"/>
            <a:ext cx="2116215" cy="10980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gyenes összekötő nyíllal 60"/>
          <p:cNvCxnSpPr>
            <a:stCxn id="50" idx="6"/>
            <a:endCxn id="376" idx="2"/>
          </p:cNvCxnSpPr>
          <p:nvPr/>
        </p:nvCxnSpPr>
        <p:spPr>
          <a:xfrm flipV="1">
            <a:off x="3447351" y="5554312"/>
            <a:ext cx="7339734" cy="16719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6" name="Táblázat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0821119"/>
              </p:ext>
            </p:extLst>
          </p:nvPr>
        </p:nvGraphicFramePr>
        <p:xfrm>
          <a:off x="1992" y="0"/>
          <a:ext cx="3051240" cy="2745908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17080"/>
                <a:gridCol w="1017080"/>
                <a:gridCol w="1017080"/>
              </a:tblGrid>
              <a:tr h="54551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 smtClean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D, E,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D, E,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003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93" name="Csoportba foglalás 92"/>
          <p:cNvGrpSpPr/>
          <p:nvPr/>
        </p:nvGrpSpPr>
        <p:grpSpPr>
          <a:xfrm>
            <a:off x="1392753" y="5256993"/>
            <a:ext cx="1034342" cy="588162"/>
            <a:chOff x="2451219" y="2817354"/>
            <a:chExt cx="1034342" cy="588162"/>
          </a:xfrm>
        </p:grpSpPr>
        <p:grpSp>
          <p:nvGrpSpPr>
            <p:cNvPr id="94" name="Csoportba foglalás 9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02" name="Téglalap 10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03" name="Téglalap 10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4" name="Téglalap 10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5" name="Téglalap 10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6" name="Téglalap 10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7" name="Téglalap 10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8" name="Téglalap 10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95" name="Szövegdoboz 9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96" name="Szövegdoboz 9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97" name="Szövegdoboz 96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98" name="Szövegdoboz 97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99" name="Szövegdoboz 98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00" name="Szövegdoboz 99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01" name="Szövegdoboz 100"/>
            <p:cNvSpPr txBox="1"/>
            <p:nvPr/>
          </p:nvSpPr>
          <p:spPr>
            <a:xfrm>
              <a:off x="2839267" y="2987375"/>
              <a:ext cx="25519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grpSp>
        <p:nvGrpSpPr>
          <p:cNvPr id="109" name="Csoportba foglalás 108"/>
          <p:cNvGrpSpPr/>
          <p:nvPr/>
        </p:nvGrpSpPr>
        <p:grpSpPr>
          <a:xfrm>
            <a:off x="3684584" y="2685518"/>
            <a:ext cx="1034342" cy="588162"/>
            <a:chOff x="2451219" y="2817354"/>
            <a:chExt cx="1034342" cy="588162"/>
          </a:xfrm>
        </p:grpSpPr>
        <p:grpSp>
          <p:nvGrpSpPr>
            <p:cNvPr id="110" name="Csoportba foglalás 10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18" name="Téglalap 11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19" name="Téglalap 11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0" name="Téglalap 11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1" name="Téglalap 12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2" name="Téglalap 12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3" name="Téglalap 12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4" name="Téglalap 12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11" name="Szövegdoboz 110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12" name="Szövegdoboz 11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13" name="Szövegdoboz 112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14" name="Szövegdoboz 113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15" name="Szövegdoboz 11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0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116" name="Szövegdoboz 11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17" name="Szövegdoboz 116"/>
            <p:cNvSpPr txBox="1"/>
            <p:nvPr/>
          </p:nvSpPr>
          <p:spPr>
            <a:xfrm>
              <a:off x="2839267" y="2987375"/>
              <a:ext cx="25359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grpSp>
        <p:nvGrpSpPr>
          <p:cNvPr id="125" name="Csoportba foglalás 124"/>
          <p:cNvGrpSpPr/>
          <p:nvPr/>
        </p:nvGrpSpPr>
        <p:grpSpPr>
          <a:xfrm>
            <a:off x="3769348" y="3884152"/>
            <a:ext cx="1034342" cy="588162"/>
            <a:chOff x="2451219" y="2817354"/>
            <a:chExt cx="1034342" cy="588162"/>
          </a:xfrm>
        </p:grpSpPr>
        <p:grpSp>
          <p:nvGrpSpPr>
            <p:cNvPr id="126" name="Csoportba foglalás 12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34" name="Téglalap 13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35" name="Téglalap 13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6" name="Téglalap 13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7" name="Téglalap 13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8" name="Téglalap 13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9" name="Téglalap 13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0" name="Téglalap 13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27" name="Szövegdoboz 12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28" name="Szövegdoboz 12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29" name="Szövegdoboz 128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30" name="Szövegdoboz 129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31" name="Szövegdoboz 13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32" name="Szövegdoboz 131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133" name="Szövegdoboz 132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grpSp>
        <p:nvGrpSpPr>
          <p:cNvPr id="141" name="Csoportba foglalás 140"/>
          <p:cNvGrpSpPr/>
          <p:nvPr/>
        </p:nvGrpSpPr>
        <p:grpSpPr>
          <a:xfrm>
            <a:off x="3684584" y="4831719"/>
            <a:ext cx="1034342" cy="588162"/>
            <a:chOff x="2451219" y="2817354"/>
            <a:chExt cx="1034342" cy="588162"/>
          </a:xfrm>
        </p:grpSpPr>
        <p:grpSp>
          <p:nvGrpSpPr>
            <p:cNvPr id="142" name="Csoportba foglalás 14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50" name="Téglalap 14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51" name="Téglalap 15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2" name="Téglalap 15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3" name="Téglalap 15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4" name="Téglalap 15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5" name="Téglalap 15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6" name="Téglalap 15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43" name="Szövegdoboz 142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44" name="Szövegdoboz 14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45" name="Szövegdoboz 144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46" name="Szövegdoboz 145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147" name="Szövegdoboz 146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48" name="Szövegdoboz 147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149" name="Szövegdoboz 148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grpSp>
        <p:nvGrpSpPr>
          <p:cNvPr id="157" name="Csoportba foglalás 156"/>
          <p:cNvGrpSpPr/>
          <p:nvPr/>
        </p:nvGrpSpPr>
        <p:grpSpPr>
          <a:xfrm>
            <a:off x="6068467" y="5720511"/>
            <a:ext cx="1034342" cy="588162"/>
            <a:chOff x="2451219" y="2817354"/>
            <a:chExt cx="1034342" cy="588162"/>
          </a:xfrm>
        </p:grpSpPr>
        <p:grpSp>
          <p:nvGrpSpPr>
            <p:cNvPr id="158" name="Csoportba foglalás 15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66" name="Téglalap 16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67" name="Téglalap 16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8" name="Téglalap 16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9" name="Téglalap 16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0" name="Téglalap 16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1" name="Téglalap 17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2" name="Téglalap 17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59" name="Szövegdoboz 158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60" name="Szövegdoboz 15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61" name="Szövegdoboz 160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62" name="Szövegdoboz 161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24</a:t>
              </a:r>
              <a:endParaRPr lang="hu-HU" sz="1000" dirty="0"/>
            </a:p>
          </p:txBody>
        </p:sp>
        <p:sp>
          <p:nvSpPr>
            <p:cNvPr id="163" name="Szövegdoboz 162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20</a:t>
              </a:r>
              <a:endParaRPr lang="hu-HU" sz="1000" dirty="0"/>
            </a:p>
          </p:txBody>
        </p:sp>
        <p:sp>
          <p:nvSpPr>
            <p:cNvPr id="164" name="Szövegdoboz 16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28</a:t>
              </a:r>
              <a:endParaRPr lang="hu-HU" sz="1000" dirty="0"/>
            </a:p>
          </p:txBody>
        </p:sp>
        <p:sp>
          <p:nvSpPr>
            <p:cNvPr id="165" name="Szövegdoboz 164"/>
            <p:cNvSpPr txBox="1"/>
            <p:nvPr/>
          </p:nvSpPr>
          <p:spPr>
            <a:xfrm>
              <a:off x="2839267" y="2987375"/>
              <a:ext cx="24397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cxnSp>
        <p:nvCxnSpPr>
          <p:cNvPr id="187" name="Egyenes összekötő nyíllal 186"/>
          <p:cNvCxnSpPr>
            <a:stCxn id="239" idx="6"/>
            <a:endCxn id="318" idx="2"/>
          </p:cNvCxnSpPr>
          <p:nvPr/>
        </p:nvCxnSpPr>
        <p:spPr>
          <a:xfrm>
            <a:off x="5384436" y="3043239"/>
            <a:ext cx="299062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Egyenes összekötő nyíllal 189"/>
          <p:cNvCxnSpPr>
            <a:stCxn id="239" idx="6"/>
            <a:endCxn id="241" idx="2"/>
          </p:cNvCxnSpPr>
          <p:nvPr/>
        </p:nvCxnSpPr>
        <p:spPr>
          <a:xfrm>
            <a:off x="5384436" y="3043239"/>
            <a:ext cx="1406400" cy="1449696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93" name="Csoportba foglalás 192"/>
          <p:cNvGrpSpPr/>
          <p:nvPr/>
        </p:nvGrpSpPr>
        <p:grpSpPr>
          <a:xfrm>
            <a:off x="5520113" y="3415596"/>
            <a:ext cx="1034342" cy="588162"/>
            <a:chOff x="2451219" y="2817354"/>
            <a:chExt cx="1034342" cy="588162"/>
          </a:xfrm>
        </p:grpSpPr>
        <p:grpSp>
          <p:nvGrpSpPr>
            <p:cNvPr id="194" name="Csoportba foglalás 19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02" name="Téglalap 20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03" name="Téglalap 20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4" name="Téglalap 20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5" name="Téglalap 20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6" name="Téglalap 20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7" name="Téglalap 20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8" name="Téglalap 20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95" name="Szövegdoboz 194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96" name="Szövegdoboz 19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97" name="Szövegdoboz 196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19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198" name="Szövegdoboz 197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99" name="Szövegdoboz 19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00" name="Szövegdoboz 199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201" name="Szövegdoboz 200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H</a:t>
              </a:r>
              <a:endParaRPr lang="hu-HU" sz="1000" dirty="0"/>
            </a:p>
          </p:txBody>
        </p:sp>
      </p:grpSp>
      <p:grpSp>
        <p:nvGrpSpPr>
          <p:cNvPr id="209" name="Csoportba foglalás 208"/>
          <p:cNvGrpSpPr/>
          <p:nvPr/>
        </p:nvGrpSpPr>
        <p:grpSpPr>
          <a:xfrm>
            <a:off x="6623054" y="2410734"/>
            <a:ext cx="1034342" cy="588162"/>
            <a:chOff x="2451219" y="2817354"/>
            <a:chExt cx="1034342" cy="588162"/>
          </a:xfrm>
        </p:grpSpPr>
        <p:grpSp>
          <p:nvGrpSpPr>
            <p:cNvPr id="210" name="Csoportba foglalás 20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18" name="Téglalap 21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19" name="Téglalap 21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0" name="Téglalap 21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1" name="Téglalap 22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2" name="Téglalap 22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3" name="Téglalap 22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4" name="Téglalap 22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11" name="Szövegdoboz 210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212" name="Szövegdoboz 21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213" name="Szövegdoboz 212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214" name="Szövegdoboz 213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16</a:t>
              </a:r>
              <a:endParaRPr lang="hu-HU" sz="1000" dirty="0"/>
            </a:p>
          </p:txBody>
        </p:sp>
        <p:sp>
          <p:nvSpPr>
            <p:cNvPr id="215" name="Szövegdoboz 21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16" name="Szövegdoboz 21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23</a:t>
              </a:r>
              <a:endParaRPr lang="hu-HU" sz="1000" dirty="0"/>
            </a:p>
          </p:txBody>
        </p:sp>
        <p:sp>
          <p:nvSpPr>
            <p:cNvPr id="217" name="Szövegdoboz 216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sp>
        <p:nvSpPr>
          <p:cNvPr id="241" name="Ellipszis 240"/>
          <p:cNvSpPr/>
          <p:nvPr/>
        </p:nvSpPr>
        <p:spPr>
          <a:xfrm>
            <a:off x="6790836" y="4402935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318" name="Ellipszis 317"/>
          <p:cNvSpPr/>
          <p:nvPr/>
        </p:nvSpPr>
        <p:spPr>
          <a:xfrm>
            <a:off x="8375062" y="2953239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21" name="Egyenes összekötő nyíllal 320"/>
          <p:cNvCxnSpPr>
            <a:stCxn id="241" idx="6"/>
            <a:endCxn id="318" idx="2"/>
          </p:cNvCxnSpPr>
          <p:nvPr/>
        </p:nvCxnSpPr>
        <p:spPr>
          <a:xfrm flipV="1">
            <a:off x="6970836" y="3043239"/>
            <a:ext cx="1404226" cy="1449696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4" name="Egyenes összekötő nyíllal 323"/>
          <p:cNvCxnSpPr>
            <a:stCxn id="241" idx="6"/>
            <a:endCxn id="376" idx="2"/>
          </p:cNvCxnSpPr>
          <p:nvPr/>
        </p:nvCxnSpPr>
        <p:spPr>
          <a:xfrm>
            <a:off x="6970836" y="4492935"/>
            <a:ext cx="3816249" cy="1061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27" name="Csoportba foglalás 326"/>
          <p:cNvGrpSpPr/>
          <p:nvPr/>
        </p:nvGrpSpPr>
        <p:grpSpPr>
          <a:xfrm>
            <a:off x="7067701" y="3607170"/>
            <a:ext cx="1034342" cy="588162"/>
            <a:chOff x="2451219" y="2817354"/>
            <a:chExt cx="1034342" cy="588162"/>
          </a:xfrm>
        </p:grpSpPr>
        <p:grpSp>
          <p:nvGrpSpPr>
            <p:cNvPr id="328" name="Csoportba foglalás 32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36" name="Téglalap 33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37" name="Téglalap 33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38" name="Téglalap 33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39" name="Téglalap 33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40" name="Téglalap 33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41" name="Téglalap 34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42" name="Téglalap 34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29" name="Szövegdoboz 328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330" name="Szövegdoboz 32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331" name="Szövegdoboz 330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23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332" name="Szövegdoboz 331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333" name="Szövegdoboz 332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34" name="Szövegdoboz 33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23</a:t>
              </a:r>
              <a:endParaRPr lang="hu-HU" sz="1000" dirty="0"/>
            </a:p>
          </p:txBody>
        </p:sp>
        <p:sp>
          <p:nvSpPr>
            <p:cNvPr id="335" name="Szövegdoboz 334"/>
            <p:cNvSpPr txBox="1"/>
            <p:nvPr/>
          </p:nvSpPr>
          <p:spPr>
            <a:xfrm>
              <a:off x="2839267" y="2987375"/>
              <a:ext cx="21672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I</a:t>
              </a:r>
              <a:endParaRPr lang="hu-HU" sz="1000" dirty="0"/>
            </a:p>
          </p:txBody>
        </p:sp>
      </p:grpSp>
      <p:grpSp>
        <p:nvGrpSpPr>
          <p:cNvPr id="343" name="Csoportba foglalás 342"/>
          <p:cNvGrpSpPr/>
          <p:nvPr/>
        </p:nvGrpSpPr>
        <p:grpSpPr>
          <a:xfrm>
            <a:off x="7085983" y="4719879"/>
            <a:ext cx="1034342" cy="588162"/>
            <a:chOff x="2451219" y="2817354"/>
            <a:chExt cx="1034342" cy="588162"/>
          </a:xfrm>
        </p:grpSpPr>
        <p:grpSp>
          <p:nvGrpSpPr>
            <p:cNvPr id="344" name="Csoportba foglalás 34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68" name="Téglalap 36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9" name="Téglalap 36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0" name="Téglalap 36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1" name="Téglalap 37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2" name="Téglalap 37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3" name="Téglalap 37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74" name="Téglalap 37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45" name="Szövegdoboz 344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346" name="Szövegdoboz 34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347" name="Szövegdoboz 346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21</a:t>
              </a:r>
              <a:endParaRPr lang="hu-HU" sz="1000" dirty="0"/>
            </a:p>
          </p:txBody>
        </p:sp>
        <p:sp>
          <p:nvSpPr>
            <p:cNvPr id="348" name="Szövegdoboz 347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26</a:t>
              </a:r>
              <a:endParaRPr lang="hu-HU" sz="1000" dirty="0"/>
            </a:p>
          </p:txBody>
        </p:sp>
        <p:sp>
          <p:nvSpPr>
            <p:cNvPr id="349" name="Szövegdoboz 34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366" name="Szövegdoboz 36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28</a:t>
              </a:r>
              <a:endParaRPr lang="hu-HU" sz="1000" dirty="0"/>
            </a:p>
          </p:txBody>
        </p:sp>
        <p:sp>
          <p:nvSpPr>
            <p:cNvPr id="367" name="Szövegdoboz 366"/>
            <p:cNvSpPr txBox="1"/>
            <p:nvPr/>
          </p:nvSpPr>
          <p:spPr>
            <a:xfrm>
              <a:off x="2839267" y="2987375"/>
              <a:ext cx="22634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J</a:t>
              </a:r>
              <a:endParaRPr lang="hu-HU" sz="1000" dirty="0"/>
            </a:p>
          </p:txBody>
        </p:sp>
      </p:grpSp>
      <p:cxnSp>
        <p:nvCxnSpPr>
          <p:cNvPr id="375" name="Egyenes összekötő nyíllal 374"/>
          <p:cNvCxnSpPr>
            <a:stCxn id="318" idx="6"/>
            <a:endCxn id="376" idx="2"/>
          </p:cNvCxnSpPr>
          <p:nvPr/>
        </p:nvCxnSpPr>
        <p:spPr>
          <a:xfrm>
            <a:off x="8555062" y="3043239"/>
            <a:ext cx="2232023" cy="2511073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6" name="Ellipszis 375"/>
          <p:cNvSpPr/>
          <p:nvPr/>
        </p:nvSpPr>
        <p:spPr>
          <a:xfrm>
            <a:off x="10787085" y="5464312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77" name="Csoportba foglalás 376"/>
          <p:cNvGrpSpPr/>
          <p:nvPr/>
        </p:nvGrpSpPr>
        <p:grpSpPr>
          <a:xfrm>
            <a:off x="9662395" y="3831838"/>
            <a:ext cx="1034342" cy="588162"/>
            <a:chOff x="2451219" y="2817354"/>
            <a:chExt cx="1034342" cy="588162"/>
          </a:xfrm>
        </p:grpSpPr>
        <p:grpSp>
          <p:nvGrpSpPr>
            <p:cNvPr id="378" name="Csoportba foglalás 37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86" name="Téglalap 38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87" name="Téglalap 38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88" name="Téglalap 38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89" name="Téglalap 38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0" name="Téglalap 38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1" name="Téglalap 39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92" name="Téglalap 39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79" name="Szövegdoboz 378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23</a:t>
              </a:r>
              <a:endParaRPr lang="hu-HU" sz="1000" dirty="0"/>
            </a:p>
          </p:txBody>
        </p:sp>
        <p:sp>
          <p:nvSpPr>
            <p:cNvPr id="380" name="Szövegdoboz 37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381" name="Szövegdoboz 380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28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382" name="Szövegdoboz 381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23</a:t>
              </a:r>
              <a:endParaRPr lang="hu-HU" sz="1000" dirty="0"/>
            </a:p>
          </p:txBody>
        </p:sp>
        <p:sp>
          <p:nvSpPr>
            <p:cNvPr id="383" name="Szövegdoboz 382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84" name="Szövegdoboz 38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28</a:t>
              </a:r>
              <a:endParaRPr lang="hu-HU" sz="1000" dirty="0"/>
            </a:p>
          </p:txBody>
        </p:sp>
        <p:sp>
          <p:nvSpPr>
            <p:cNvPr id="385" name="Szövegdoboz 384"/>
            <p:cNvSpPr txBox="1"/>
            <p:nvPr/>
          </p:nvSpPr>
          <p:spPr>
            <a:xfrm>
              <a:off x="2839267" y="2987375"/>
              <a:ext cx="25199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K</a:t>
              </a:r>
              <a:endParaRPr lang="hu-HU" sz="1000" dirty="0"/>
            </a:p>
          </p:txBody>
        </p:sp>
      </p:grpSp>
      <p:sp>
        <p:nvSpPr>
          <p:cNvPr id="505" name="Szövegdoboz 504"/>
          <p:cNvSpPr txBox="1"/>
          <p:nvPr/>
        </p:nvSpPr>
        <p:spPr>
          <a:xfrm>
            <a:off x="3989944" y="1733283"/>
            <a:ext cx="29897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A -&gt; C -&gt; H -&gt; I -&gt; K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115596426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4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3261651"/>
              </p:ext>
            </p:extLst>
          </p:nvPr>
        </p:nvGraphicFramePr>
        <p:xfrm>
          <a:off x="-7251" y="-17680"/>
          <a:ext cx="2255178" cy="314738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B, 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F, 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F, G, 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K, 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14" name="Csoportba foglalás 13"/>
          <p:cNvGrpSpPr/>
          <p:nvPr/>
        </p:nvGrpSpPr>
        <p:grpSpPr>
          <a:xfrm>
            <a:off x="2630044" y="2639563"/>
            <a:ext cx="6387828" cy="3552805"/>
            <a:chOff x="2630044" y="2639563"/>
            <a:chExt cx="6387828" cy="3552805"/>
          </a:xfrm>
        </p:grpSpPr>
        <p:sp>
          <p:nvSpPr>
            <p:cNvPr id="21" name="Ellipszis 20"/>
            <p:cNvSpPr/>
            <p:nvPr/>
          </p:nvSpPr>
          <p:spPr>
            <a:xfrm>
              <a:off x="2630044" y="40552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33" name="Ellipszis 232"/>
            <p:cNvSpPr/>
            <p:nvPr/>
          </p:nvSpPr>
          <p:spPr>
            <a:xfrm>
              <a:off x="4659106" y="5142083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3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35" name="Egyenes összekötő nyíllal 234"/>
            <p:cNvCxnSpPr>
              <a:stCxn id="21" idx="6"/>
              <a:endCxn id="233" idx="2"/>
            </p:cNvCxnSpPr>
            <p:nvPr/>
          </p:nvCxnSpPr>
          <p:spPr>
            <a:xfrm>
              <a:off x="2810044" y="4145231"/>
              <a:ext cx="1849062" cy="108685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Egyenes összekötő nyíllal 237"/>
            <p:cNvCxnSpPr>
              <a:stCxn id="233" idx="6"/>
              <a:endCxn id="239" idx="3"/>
            </p:cNvCxnSpPr>
            <p:nvPr/>
          </p:nvCxnSpPr>
          <p:spPr>
            <a:xfrm flipV="1">
              <a:off x="4839106" y="4208871"/>
              <a:ext cx="1442550" cy="102321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Ellipszis 238"/>
            <p:cNvSpPr/>
            <p:nvPr/>
          </p:nvSpPr>
          <p:spPr>
            <a:xfrm>
              <a:off x="6255296" y="40552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5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40" name="Ellipszis 239"/>
            <p:cNvSpPr/>
            <p:nvPr/>
          </p:nvSpPr>
          <p:spPr>
            <a:xfrm>
              <a:off x="6255296" y="6012368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6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2" name="Egyenes összekötő nyíllal 241"/>
            <p:cNvCxnSpPr>
              <a:stCxn id="233" idx="6"/>
              <a:endCxn id="240" idx="1"/>
            </p:cNvCxnSpPr>
            <p:nvPr/>
          </p:nvCxnSpPr>
          <p:spPr>
            <a:xfrm>
              <a:off x="4839106" y="5232083"/>
              <a:ext cx="1442550" cy="80664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5" name="Ellipszis 244"/>
            <p:cNvSpPr/>
            <p:nvPr/>
          </p:nvSpPr>
          <p:spPr>
            <a:xfrm>
              <a:off x="7697684" y="5137658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7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6" name="Egyenes összekötő nyíllal 245"/>
            <p:cNvCxnSpPr>
              <a:stCxn id="239" idx="5"/>
              <a:endCxn id="245" idx="1"/>
            </p:cNvCxnSpPr>
            <p:nvPr/>
          </p:nvCxnSpPr>
          <p:spPr>
            <a:xfrm>
              <a:off x="6408936" y="4208871"/>
              <a:ext cx="1315108" cy="95514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Egyenes összekötő nyíllal 248"/>
            <p:cNvCxnSpPr>
              <a:stCxn id="240" idx="6"/>
              <a:endCxn id="245" idx="3"/>
            </p:cNvCxnSpPr>
            <p:nvPr/>
          </p:nvCxnSpPr>
          <p:spPr>
            <a:xfrm flipV="1">
              <a:off x="6435296" y="5291298"/>
              <a:ext cx="1288748" cy="81107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Szövegdoboz 14"/>
            <p:cNvSpPr txBox="1"/>
            <p:nvPr/>
          </p:nvSpPr>
          <p:spPr>
            <a:xfrm>
              <a:off x="3771405" y="3360521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A</a:t>
              </a:r>
              <a:endParaRPr lang="hu-HU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3848225" y="3644166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B</a:t>
              </a:r>
              <a:endParaRPr lang="hu-HU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3804705" y="4675873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C</a:t>
              </a:r>
              <a:endParaRPr lang="hu-HU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4998770" y="3068065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F</a:t>
              </a:r>
              <a:endParaRPr lang="hu-HU" dirty="0"/>
            </a:p>
          </p:txBody>
        </p:sp>
        <p:cxnSp>
          <p:nvCxnSpPr>
            <p:cNvPr id="51" name="Egyenes összekötő nyíllal 50"/>
            <p:cNvCxnSpPr>
              <a:stCxn id="21" idx="6"/>
              <a:endCxn id="63" idx="2"/>
            </p:cNvCxnSpPr>
            <p:nvPr/>
          </p:nvCxnSpPr>
          <p:spPr>
            <a:xfrm flipV="1">
              <a:off x="2810044" y="2729563"/>
              <a:ext cx="5067640" cy="1415668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Egyenes összekötő nyíllal 51"/>
            <p:cNvCxnSpPr>
              <a:stCxn id="239" idx="4"/>
              <a:endCxn id="240" idx="0"/>
            </p:cNvCxnSpPr>
            <p:nvPr/>
          </p:nvCxnSpPr>
          <p:spPr>
            <a:xfrm>
              <a:off x="6345296" y="4235231"/>
              <a:ext cx="0" cy="1777137"/>
            </a:xfrm>
            <a:prstGeom prst="straightConnector1">
              <a:avLst/>
            </a:prstGeom>
            <a:ln>
              <a:prstDash val="lgDash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3" name="Ellipszis 52"/>
            <p:cNvSpPr/>
            <p:nvPr/>
          </p:nvSpPr>
          <p:spPr>
            <a:xfrm>
              <a:off x="4663287" y="2950316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2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55" name="Ellipszis 54"/>
            <p:cNvSpPr/>
            <p:nvPr/>
          </p:nvSpPr>
          <p:spPr>
            <a:xfrm>
              <a:off x="8837872" y="3130316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8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56" name="Egyenes összekötő nyíllal 55"/>
            <p:cNvCxnSpPr>
              <a:stCxn id="21" idx="6"/>
              <a:endCxn id="53" idx="3"/>
            </p:cNvCxnSpPr>
            <p:nvPr/>
          </p:nvCxnSpPr>
          <p:spPr>
            <a:xfrm flipV="1">
              <a:off x="2810044" y="3103956"/>
              <a:ext cx="1879603" cy="104127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Egyenes összekötő nyíllal 57"/>
            <p:cNvCxnSpPr>
              <a:stCxn id="53" idx="6"/>
              <a:endCxn id="55" idx="2"/>
            </p:cNvCxnSpPr>
            <p:nvPr/>
          </p:nvCxnSpPr>
          <p:spPr>
            <a:xfrm>
              <a:off x="4843287" y="3040316"/>
              <a:ext cx="3994585" cy="18000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Egyenes összekötő nyíllal 60"/>
            <p:cNvCxnSpPr>
              <a:stCxn id="245" idx="6"/>
              <a:endCxn id="55" idx="3"/>
            </p:cNvCxnSpPr>
            <p:nvPr/>
          </p:nvCxnSpPr>
          <p:spPr>
            <a:xfrm flipV="1">
              <a:off x="7877684" y="3283956"/>
              <a:ext cx="986548" cy="194370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Egyenes összekötő nyíllal 64"/>
            <p:cNvCxnSpPr>
              <a:stCxn id="239" idx="6"/>
              <a:endCxn id="55" idx="3"/>
            </p:cNvCxnSpPr>
            <p:nvPr/>
          </p:nvCxnSpPr>
          <p:spPr>
            <a:xfrm flipV="1">
              <a:off x="6435296" y="3283956"/>
              <a:ext cx="2428936" cy="86127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8" name="Szövegdoboz 67"/>
            <p:cNvSpPr txBox="1"/>
            <p:nvPr/>
          </p:nvSpPr>
          <p:spPr>
            <a:xfrm>
              <a:off x="5487683" y="4503991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G</a:t>
              </a:r>
              <a:endParaRPr lang="hu-HU" dirty="0"/>
            </a:p>
          </p:txBody>
        </p:sp>
        <p:sp>
          <p:nvSpPr>
            <p:cNvPr id="69" name="Szövegdoboz 68"/>
            <p:cNvSpPr txBox="1"/>
            <p:nvPr/>
          </p:nvSpPr>
          <p:spPr>
            <a:xfrm>
              <a:off x="5178594" y="5342537"/>
              <a:ext cx="33054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H</a:t>
              </a:r>
              <a:endParaRPr lang="hu-HU" dirty="0"/>
            </a:p>
          </p:txBody>
        </p:sp>
        <p:sp>
          <p:nvSpPr>
            <p:cNvPr id="70" name="Szövegdoboz 69"/>
            <p:cNvSpPr txBox="1"/>
            <p:nvPr/>
          </p:nvSpPr>
          <p:spPr>
            <a:xfrm>
              <a:off x="8346028" y="2718675"/>
              <a:ext cx="24237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I</a:t>
              </a:r>
              <a:endParaRPr lang="hu-HU" dirty="0"/>
            </a:p>
          </p:txBody>
        </p:sp>
        <p:sp>
          <p:nvSpPr>
            <p:cNvPr id="71" name="Szövegdoboz 70"/>
            <p:cNvSpPr txBox="1"/>
            <p:nvPr/>
          </p:nvSpPr>
          <p:spPr>
            <a:xfrm>
              <a:off x="6873648" y="3762159"/>
              <a:ext cx="25840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J</a:t>
              </a:r>
              <a:endParaRPr lang="hu-HU" dirty="0"/>
            </a:p>
          </p:txBody>
        </p:sp>
        <p:sp>
          <p:nvSpPr>
            <p:cNvPr id="63" name="Ellipszis 62"/>
            <p:cNvSpPr/>
            <p:nvPr/>
          </p:nvSpPr>
          <p:spPr>
            <a:xfrm>
              <a:off x="7877684" y="2639563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4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72" name="Egyenes összekötő nyíllal 71"/>
            <p:cNvCxnSpPr>
              <a:stCxn id="53" idx="6"/>
              <a:endCxn id="63" idx="1"/>
            </p:cNvCxnSpPr>
            <p:nvPr/>
          </p:nvCxnSpPr>
          <p:spPr>
            <a:xfrm flipV="1">
              <a:off x="4843287" y="2665923"/>
              <a:ext cx="3060757" cy="37439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Egyenes összekötő nyíllal 72"/>
            <p:cNvCxnSpPr>
              <a:stCxn id="63" idx="6"/>
              <a:endCxn id="55" idx="1"/>
            </p:cNvCxnSpPr>
            <p:nvPr/>
          </p:nvCxnSpPr>
          <p:spPr>
            <a:xfrm>
              <a:off x="8057684" y="2729563"/>
              <a:ext cx="806548" cy="427113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5" name="Egyenes összekötő nyíllal 74"/>
            <p:cNvCxnSpPr>
              <a:stCxn id="53" idx="6"/>
              <a:endCxn id="239" idx="1"/>
            </p:cNvCxnSpPr>
            <p:nvPr/>
          </p:nvCxnSpPr>
          <p:spPr>
            <a:xfrm>
              <a:off x="4843287" y="3040316"/>
              <a:ext cx="1438369" cy="104127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78" name="Szövegdoboz 77"/>
            <p:cNvSpPr txBox="1"/>
            <p:nvPr/>
          </p:nvSpPr>
          <p:spPr>
            <a:xfrm>
              <a:off x="5697300" y="2711462"/>
              <a:ext cx="3273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D</a:t>
              </a:r>
              <a:endParaRPr lang="hu-HU" dirty="0"/>
            </a:p>
          </p:txBody>
        </p:sp>
        <p:sp>
          <p:nvSpPr>
            <p:cNvPr id="79" name="Szövegdoboz 78"/>
            <p:cNvSpPr txBox="1"/>
            <p:nvPr/>
          </p:nvSpPr>
          <p:spPr>
            <a:xfrm>
              <a:off x="5543660" y="2896128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E</a:t>
              </a:r>
              <a:endParaRPr lang="hu-HU" dirty="0"/>
            </a:p>
          </p:txBody>
        </p:sp>
        <p:sp>
          <p:nvSpPr>
            <p:cNvPr id="80" name="Szövegdoboz 79"/>
            <p:cNvSpPr txBox="1"/>
            <p:nvPr/>
          </p:nvSpPr>
          <p:spPr>
            <a:xfrm>
              <a:off x="6832525" y="4391202"/>
              <a:ext cx="30489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K</a:t>
              </a:r>
              <a:endParaRPr lang="hu-HU" dirty="0"/>
            </a:p>
          </p:txBody>
        </p:sp>
        <p:sp>
          <p:nvSpPr>
            <p:cNvPr id="81" name="Szövegdoboz 80"/>
            <p:cNvSpPr txBox="1"/>
            <p:nvPr/>
          </p:nvSpPr>
          <p:spPr>
            <a:xfrm>
              <a:off x="6811575" y="5615319"/>
              <a:ext cx="28245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L</a:t>
              </a:r>
              <a:endParaRPr lang="hu-HU" dirty="0"/>
            </a:p>
          </p:txBody>
        </p:sp>
        <p:sp>
          <p:nvSpPr>
            <p:cNvPr id="82" name="Szövegdoboz 81"/>
            <p:cNvSpPr txBox="1"/>
            <p:nvPr/>
          </p:nvSpPr>
          <p:spPr>
            <a:xfrm>
              <a:off x="8239090" y="4119646"/>
              <a:ext cx="38183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M</a:t>
              </a:r>
              <a:endParaRPr lang="hu-HU" dirty="0"/>
            </a:p>
          </p:txBody>
        </p:sp>
      </p:grpSp>
      <p:sp>
        <p:nvSpPr>
          <p:cNvPr id="74" name="Szövegdoboz 73"/>
          <p:cNvSpPr txBox="1"/>
          <p:nvPr/>
        </p:nvSpPr>
        <p:spPr>
          <a:xfrm>
            <a:off x="2646948" y="245649"/>
            <a:ext cx="208422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FB 08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76" name="Szövegdoboz 75"/>
          <p:cNvSpPr txBox="1"/>
          <p:nvPr/>
        </p:nvSpPr>
        <p:spPr>
          <a:xfrm>
            <a:off x="2646947" y="1070308"/>
            <a:ext cx="572945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feladat szövege a megfelelő Excel fájlban.</a:t>
            </a:r>
          </a:p>
          <a:p>
            <a:r>
              <a:rPr lang="hu-HU" sz="2000" dirty="0" smtClean="0">
                <a:solidFill>
                  <a:srgbClr val="FF0000"/>
                </a:solidFill>
              </a:rPr>
              <a:t>A megoldás videón és írott formában az Excel fájlban.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6393276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9103330"/>
              </p:ext>
            </p:extLst>
          </p:nvPr>
        </p:nvGraphicFramePr>
        <p:xfrm>
          <a:off x="-7251" y="-17680"/>
          <a:ext cx="2255178" cy="296799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F, H, 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2761337" y="364574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4772805" y="3650167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2941337" y="3735742"/>
            <a:ext cx="1831468" cy="44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4952805" y="2716955"/>
            <a:ext cx="1442550" cy="1023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6368995" y="2563315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6368995" y="452045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0" idx="1"/>
          </p:cNvCxnSpPr>
          <p:nvPr/>
        </p:nvCxnSpPr>
        <p:spPr>
          <a:xfrm>
            <a:off x="4952805" y="3740167"/>
            <a:ext cx="1442550" cy="80664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7811383" y="364574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6522635" y="2716955"/>
            <a:ext cx="1315108" cy="95514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0" idx="6"/>
            <a:endCxn id="245" idx="3"/>
          </p:cNvCxnSpPr>
          <p:nvPr/>
        </p:nvCxnSpPr>
        <p:spPr>
          <a:xfrm flipV="1">
            <a:off x="6548995" y="3799382"/>
            <a:ext cx="1288748" cy="8110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3857071" y="3194528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3915251" y="4600481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5397890" y="3156562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6" name="Szövegdoboz 255"/>
          <p:cNvSpPr txBox="1"/>
          <p:nvPr/>
        </p:nvSpPr>
        <p:spPr>
          <a:xfrm>
            <a:off x="5510413" y="3987382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257" name="Szövegdoboz 256"/>
          <p:cNvSpPr txBox="1"/>
          <p:nvPr/>
        </p:nvSpPr>
        <p:spPr>
          <a:xfrm>
            <a:off x="5720417" y="504234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cxnSp>
        <p:nvCxnSpPr>
          <p:cNvPr id="50" name="Egyenes összekötő nyíllal 49"/>
          <p:cNvCxnSpPr>
            <a:stCxn id="233" idx="6"/>
            <a:endCxn id="245" idx="2"/>
          </p:cNvCxnSpPr>
          <p:nvPr/>
        </p:nvCxnSpPr>
        <p:spPr>
          <a:xfrm flipV="1">
            <a:off x="4952805" y="3735742"/>
            <a:ext cx="2858578" cy="4425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Egyenes összekötő nyíllal 52"/>
          <p:cNvCxnSpPr>
            <a:stCxn id="245" idx="6"/>
            <a:endCxn id="56" idx="2"/>
          </p:cNvCxnSpPr>
          <p:nvPr/>
        </p:nvCxnSpPr>
        <p:spPr>
          <a:xfrm>
            <a:off x="7991383" y="3735742"/>
            <a:ext cx="17769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Ellipszis 55"/>
          <p:cNvSpPr/>
          <p:nvPr/>
        </p:nvSpPr>
        <p:spPr>
          <a:xfrm>
            <a:off x="9768342" y="364574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58" name="Szövegdoboz 57"/>
          <p:cNvSpPr txBox="1"/>
          <p:nvPr/>
        </p:nvSpPr>
        <p:spPr>
          <a:xfrm>
            <a:off x="5765417" y="540341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sp>
        <p:nvSpPr>
          <p:cNvPr id="54" name="Ellipszis 53"/>
          <p:cNvSpPr/>
          <p:nvPr/>
        </p:nvSpPr>
        <p:spPr>
          <a:xfrm>
            <a:off x="4862805" y="543886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5" name="Egyenes összekötő nyíllal 54"/>
          <p:cNvCxnSpPr>
            <a:stCxn id="21" idx="6"/>
            <a:endCxn id="54" idx="1"/>
          </p:cNvCxnSpPr>
          <p:nvPr/>
        </p:nvCxnSpPr>
        <p:spPr>
          <a:xfrm>
            <a:off x="2941337" y="3735742"/>
            <a:ext cx="1947828" cy="17294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Egyenes összekötő nyíllal 58"/>
          <p:cNvCxnSpPr>
            <a:stCxn id="54" idx="6"/>
            <a:endCxn id="56" idx="3"/>
          </p:cNvCxnSpPr>
          <p:nvPr/>
        </p:nvCxnSpPr>
        <p:spPr>
          <a:xfrm flipV="1">
            <a:off x="5042805" y="3799382"/>
            <a:ext cx="4751897" cy="17294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Szövegdoboz 60"/>
          <p:cNvSpPr txBox="1"/>
          <p:nvPr/>
        </p:nvSpPr>
        <p:spPr>
          <a:xfrm>
            <a:off x="6900697" y="2900817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G</a:t>
            </a:r>
            <a:endParaRPr lang="hu-HU" dirty="0"/>
          </a:p>
        </p:txBody>
      </p:sp>
      <p:sp>
        <p:nvSpPr>
          <p:cNvPr id="62" name="Szövegdoboz 61"/>
          <p:cNvSpPr txBox="1"/>
          <p:nvPr/>
        </p:nvSpPr>
        <p:spPr>
          <a:xfrm>
            <a:off x="6964273" y="3347770"/>
            <a:ext cx="33054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H</a:t>
            </a:r>
            <a:endParaRPr lang="hu-HU" dirty="0"/>
          </a:p>
        </p:txBody>
      </p:sp>
      <p:sp>
        <p:nvSpPr>
          <p:cNvPr id="60" name="Ellipszis 59"/>
          <p:cNvSpPr/>
          <p:nvPr/>
        </p:nvSpPr>
        <p:spPr>
          <a:xfrm>
            <a:off x="8562662" y="543886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63" name="Egyenes összekötő nyíllal 62"/>
          <p:cNvCxnSpPr>
            <a:stCxn id="54" idx="6"/>
            <a:endCxn id="60" idx="2"/>
          </p:cNvCxnSpPr>
          <p:nvPr/>
        </p:nvCxnSpPr>
        <p:spPr>
          <a:xfrm>
            <a:off x="5042805" y="5528861"/>
            <a:ext cx="351985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Egyenes összekötő nyíllal 63"/>
          <p:cNvCxnSpPr>
            <a:stCxn id="239" idx="5"/>
            <a:endCxn id="60" idx="1"/>
          </p:cNvCxnSpPr>
          <p:nvPr/>
        </p:nvCxnSpPr>
        <p:spPr>
          <a:xfrm>
            <a:off x="6522635" y="2716955"/>
            <a:ext cx="2066387" cy="27482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Egyenes összekötő nyíllal 67"/>
          <p:cNvCxnSpPr>
            <a:stCxn id="60" idx="7"/>
            <a:endCxn id="56" idx="4"/>
          </p:cNvCxnSpPr>
          <p:nvPr/>
        </p:nvCxnSpPr>
        <p:spPr>
          <a:xfrm flipV="1">
            <a:off x="8716302" y="3825742"/>
            <a:ext cx="1142040" cy="16394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Egyenes összekötő nyíllal 70"/>
          <p:cNvCxnSpPr>
            <a:stCxn id="240" idx="6"/>
            <a:endCxn id="60" idx="1"/>
          </p:cNvCxnSpPr>
          <p:nvPr/>
        </p:nvCxnSpPr>
        <p:spPr>
          <a:xfrm>
            <a:off x="6548995" y="4610452"/>
            <a:ext cx="2040027" cy="85476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Szövegdoboz 73"/>
          <p:cNvSpPr txBox="1"/>
          <p:nvPr/>
        </p:nvSpPr>
        <p:spPr>
          <a:xfrm>
            <a:off x="6828797" y="4181906"/>
            <a:ext cx="242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I</a:t>
            </a:r>
            <a:endParaRPr lang="hu-HU" dirty="0"/>
          </a:p>
        </p:txBody>
      </p:sp>
      <p:sp>
        <p:nvSpPr>
          <p:cNvPr id="75" name="Szövegdoboz 74"/>
          <p:cNvSpPr txBox="1"/>
          <p:nvPr/>
        </p:nvSpPr>
        <p:spPr>
          <a:xfrm>
            <a:off x="6694430" y="4526289"/>
            <a:ext cx="2584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J</a:t>
            </a:r>
            <a:endParaRPr lang="hu-HU" dirty="0"/>
          </a:p>
        </p:txBody>
      </p:sp>
      <p:sp>
        <p:nvSpPr>
          <p:cNvPr id="76" name="Szövegdoboz 75"/>
          <p:cNvSpPr txBox="1"/>
          <p:nvPr/>
        </p:nvSpPr>
        <p:spPr>
          <a:xfrm>
            <a:off x="8454359" y="3524716"/>
            <a:ext cx="30489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</a:t>
            </a:r>
            <a:endParaRPr lang="hu-HU" dirty="0"/>
          </a:p>
        </p:txBody>
      </p:sp>
      <p:sp>
        <p:nvSpPr>
          <p:cNvPr id="77" name="Szövegdoboz 76"/>
          <p:cNvSpPr txBox="1"/>
          <p:nvPr/>
        </p:nvSpPr>
        <p:spPr>
          <a:xfrm>
            <a:off x="9088564" y="4605558"/>
            <a:ext cx="2824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L</a:t>
            </a:r>
            <a:endParaRPr lang="hu-HU" dirty="0"/>
          </a:p>
        </p:txBody>
      </p:sp>
      <p:sp>
        <p:nvSpPr>
          <p:cNvPr id="78" name="Szövegdoboz 77"/>
          <p:cNvSpPr txBox="1"/>
          <p:nvPr/>
        </p:nvSpPr>
        <p:spPr>
          <a:xfrm>
            <a:off x="2646948" y="245649"/>
            <a:ext cx="208422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FB 09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69" name="Szövegdoboz 68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74547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348915" y="84602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499282" y="453171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116" name="Téglalap 115"/>
          <p:cNvSpPr/>
          <p:nvPr/>
        </p:nvSpPr>
        <p:spPr>
          <a:xfrm>
            <a:off x="499282" y="5069123"/>
            <a:ext cx="5751126" cy="1200329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Legha</a:t>
            </a:r>
            <a:r>
              <a:rPr lang="hu-HU" dirty="0" smtClean="0"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marabb hányadik napon fejeződhet be a folyamat?</a:t>
            </a:r>
          </a:p>
          <a:p>
            <a:endParaRPr lang="hu-HU" dirty="0" smtClean="0">
              <a:latin typeface="Cambria" panose="020405030504060302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Legfeljebb hány nappal nőhet a D tevékenység időigénye,</a:t>
            </a: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hogy ez a határidő ne nőjön?</a:t>
            </a:r>
            <a:endParaRPr lang="hu-HU" dirty="0"/>
          </a:p>
        </p:txBody>
      </p:sp>
      <p:sp>
        <p:nvSpPr>
          <p:cNvPr id="8" name="Téglalap 7"/>
          <p:cNvSpPr/>
          <p:nvPr/>
        </p:nvSpPr>
        <p:spPr>
          <a:xfrm>
            <a:off x="1668378" y="0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FELADATBANK </a:t>
            </a:r>
            <a:r>
              <a:rPr lang="hu-HU" sz="2000" b="1" dirty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9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.</a:t>
            </a:r>
            <a:endParaRPr lang="hu-HU" sz="2000" b="1" dirty="0">
              <a:solidFill>
                <a:srgbClr val="C00000"/>
              </a:solidFill>
            </a:endParaRPr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51223736"/>
              </p:ext>
            </p:extLst>
          </p:nvPr>
        </p:nvGraphicFramePr>
        <p:xfrm>
          <a:off x="4167707" y="1501322"/>
          <a:ext cx="3135462" cy="2967992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45154"/>
                <a:gridCol w="1045154"/>
                <a:gridCol w="1045154"/>
              </a:tblGrid>
              <a:tr h="54959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F, H, 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8172089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Ellipszis 20"/>
          <p:cNvSpPr/>
          <p:nvPr/>
        </p:nvSpPr>
        <p:spPr>
          <a:xfrm>
            <a:off x="1317547" y="5049842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1462964" y="3990992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3912198" y="3977338"/>
            <a:ext cx="1034342" cy="588162"/>
            <a:chOff x="2451219" y="2817354"/>
            <a:chExt cx="1034342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2871815" y="4179557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 flipV="1">
            <a:off x="1497547" y="4269557"/>
            <a:ext cx="1374268" cy="87028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2"/>
          </p:cNvCxnSpPr>
          <p:nvPr/>
        </p:nvCxnSpPr>
        <p:spPr>
          <a:xfrm flipV="1">
            <a:off x="3051815" y="3345485"/>
            <a:ext cx="1416190" cy="9240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4468005" y="3255485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4468005" y="5049842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0" idx="2"/>
          </p:cNvCxnSpPr>
          <p:nvPr/>
        </p:nvCxnSpPr>
        <p:spPr>
          <a:xfrm>
            <a:off x="3051815" y="4269557"/>
            <a:ext cx="1416190" cy="87028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Egyenes összekötő nyíllal 245"/>
          <p:cNvCxnSpPr>
            <a:stCxn id="239" idx="6"/>
            <a:endCxn id="82" idx="2"/>
          </p:cNvCxnSpPr>
          <p:nvPr/>
        </p:nvCxnSpPr>
        <p:spPr>
          <a:xfrm>
            <a:off x="4648005" y="3345485"/>
            <a:ext cx="3435155" cy="28013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0" idx="6"/>
            <a:endCxn id="212" idx="2"/>
          </p:cNvCxnSpPr>
          <p:nvPr/>
        </p:nvCxnSpPr>
        <p:spPr>
          <a:xfrm flipV="1">
            <a:off x="4648005" y="4268329"/>
            <a:ext cx="2933419" cy="871513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Ellipszis 53"/>
          <p:cNvSpPr/>
          <p:nvPr/>
        </p:nvSpPr>
        <p:spPr>
          <a:xfrm>
            <a:off x="2878984" y="6064028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55" name="Egyenes összekötő nyíllal 54"/>
          <p:cNvCxnSpPr>
            <a:stCxn id="21" idx="6"/>
            <a:endCxn id="54" idx="1"/>
          </p:cNvCxnSpPr>
          <p:nvPr/>
        </p:nvCxnSpPr>
        <p:spPr>
          <a:xfrm>
            <a:off x="1497547" y="5139842"/>
            <a:ext cx="1407797" cy="95054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Egyenes összekötő nyíllal 58"/>
          <p:cNvCxnSpPr>
            <a:stCxn id="54" idx="6"/>
            <a:endCxn id="264" idx="2"/>
          </p:cNvCxnSpPr>
          <p:nvPr/>
        </p:nvCxnSpPr>
        <p:spPr>
          <a:xfrm flipV="1">
            <a:off x="3058984" y="4304157"/>
            <a:ext cx="6586837" cy="184987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Egyenes összekötő nyíllal 62"/>
          <p:cNvCxnSpPr>
            <a:stCxn id="54" idx="6"/>
            <a:endCxn id="82" idx="2"/>
          </p:cNvCxnSpPr>
          <p:nvPr/>
        </p:nvCxnSpPr>
        <p:spPr>
          <a:xfrm flipV="1">
            <a:off x="3058984" y="6146804"/>
            <a:ext cx="5024176" cy="722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Egyenes összekötő nyíllal 63"/>
          <p:cNvCxnSpPr>
            <a:stCxn id="239" idx="6"/>
            <a:endCxn id="212" idx="2"/>
          </p:cNvCxnSpPr>
          <p:nvPr/>
        </p:nvCxnSpPr>
        <p:spPr>
          <a:xfrm>
            <a:off x="4648005" y="3345485"/>
            <a:ext cx="2933419" cy="9228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Egyenes összekötő nyíllal 70"/>
          <p:cNvCxnSpPr>
            <a:stCxn id="240" idx="6"/>
            <a:endCxn id="82" idx="2"/>
          </p:cNvCxnSpPr>
          <p:nvPr/>
        </p:nvCxnSpPr>
        <p:spPr>
          <a:xfrm>
            <a:off x="4648005" y="5139842"/>
            <a:ext cx="3435155" cy="1006962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9" name="Táblázat 6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1161527"/>
              </p:ext>
            </p:extLst>
          </p:nvPr>
        </p:nvGraphicFramePr>
        <p:xfrm>
          <a:off x="-8354" y="0"/>
          <a:ext cx="3135462" cy="2967992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045154"/>
                <a:gridCol w="1045154"/>
                <a:gridCol w="1045154"/>
              </a:tblGrid>
              <a:tr h="54959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7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G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H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G, I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153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L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F, H, J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82" name="Ellipszis 81"/>
          <p:cNvSpPr/>
          <p:nvPr/>
        </p:nvSpPr>
        <p:spPr>
          <a:xfrm>
            <a:off x="8083160" y="6056804"/>
            <a:ext cx="180000" cy="180000"/>
          </a:xfrm>
          <a:prstGeom prst="ellipse">
            <a:avLst/>
          </a:prstGeom>
          <a:solidFill>
            <a:srgbClr val="00B0F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97" name="Csoportba foglalás 96"/>
          <p:cNvGrpSpPr/>
          <p:nvPr/>
        </p:nvGrpSpPr>
        <p:grpSpPr>
          <a:xfrm>
            <a:off x="1456744" y="5658973"/>
            <a:ext cx="1034342" cy="588162"/>
            <a:chOff x="2451219" y="2817354"/>
            <a:chExt cx="1034342" cy="588162"/>
          </a:xfrm>
        </p:grpSpPr>
        <p:grpSp>
          <p:nvGrpSpPr>
            <p:cNvPr id="98" name="Csoportba foglalás 9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06" name="Téglalap 10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07" name="Téglalap 10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8" name="Téglalap 10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09" name="Téglalap 10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0" name="Téglalap 10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1" name="Téglalap 11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12" name="Téglalap 11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99" name="Szövegdoboz 98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100" name="Szövegdoboz 9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01" name="Szövegdoboz 100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02" name="Szövegdoboz 101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03" name="Szövegdoboz 102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04" name="Szövegdoboz 103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05" name="Szövegdoboz 104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grpSp>
        <p:nvGrpSpPr>
          <p:cNvPr id="113" name="Csoportba foglalás 112"/>
          <p:cNvGrpSpPr/>
          <p:nvPr/>
        </p:nvGrpSpPr>
        <p:grpSpPr>
          <a:xfrm>
            <a:off x="3270263" y="3359831"/>
            <a:ext cx="1034342" cy="588162"/>
            <a:chOff x="2451219" y="2817354"/>
            <a:chExt cx="1034342" cy="588162"/>
          </a:xfrm>
        </p:grpSpPr>
        <p:grpSp>
          <p:nvGrpSpPr>
            <p:cNvPr id="114" name="Csoportba foglalás 113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22" name="Téglalap 12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23" name="Téglalap 12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4" name="Téglalap 123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5" name="Téglalap 124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6" name="Téglalap 125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7" name="Téglalap 126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28" name="Téglalap 127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15" name="Szövegdoboz 114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16" name="Szövegdoboz 115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117" name="Szövegdoboz 116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18" name="Szövegdoboz 117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19" name="Szövegdoboz 118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20" name="Szövegdoboz 119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21" name="Szövegdoboz 120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grpSp>
        <p:nvGrpSpPr>
          <p:cNvPr id="129" name="Csoportba foglalás 128"/>
          <p:cNvGrpSpPr/>
          <p:nvPr/>
        </p:nvGrpSpPr>
        <p:grpSpPr>
          <a:xfrm>
            <a:off x="3267829" y="4544210"/>
            <a:ext cx="1034342" cy="588162"/>
            <a:chOff x="2451219" y="2817354"/>
            <a:chExt cx="1034342" cy="588162"/>
          </a:xfrm>
        </p:grpSpPr>
        <p:grpSp>
          <p:nvGrpSpPr>
            <p:cNvPr id="130" name="Csoportba foglalás 12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38" name="Téglalap 13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39" name="Téglalap 13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0" name="Téglalap 13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1" name="Téglalap 14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2" name="Téglalap 14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3" name="Téglalap 14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4" name="Téglalap 14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31" name="Szövegdoboz 130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32" name="Szövegdoboz 13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133" name="Szövegdoboz 132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34" name="Szövegdoboz 133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35" name="Szövegdoboz 13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0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136" name="Szövegdoboz 13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37" name="Szövegdoboz 136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grpSp>
        <p:nvGrpSpPr>
          <p:cNvPr id="145" name="Csoportba foglalás 144"/>
          <p:cNvGrpSpPr/>
          <p:nvPr/>
        </p:nvGrpSpPr>
        <p:grpSpPr>
          <a:xfrm>
            <a:off x="3273943" y="5465578"/>
            <a:ext cx="1034342" cy="588162"/>
            <a:chOff x="2451219" y="2817354"/>
            <a:chExt cx="1034342" cy="588162"/>
          </a:xfrm>
        </p:grpSpPr>
        <p:grpSp>
          <p:nvGrpSpPr>
            <p:cNvPr id="146" name="Csoportba foglalás 14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54" name="Téglalap 15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55" name="Téglalap 15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6" name="Téglalap 15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7" name="Téglalap 15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8" name="Téglalap 15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9" name="Téglalap 15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0" name="Téglalap 15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47" name="Szövegdoboz 14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48" name="Szövegdoboz 14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149" name="Szövegdoboz 148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150" name="Szövegdoboz 149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151" name="Szövegdoboz 150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152" name="Szövegdoboz 151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153" name="Szövegdoboz 152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grpSp>
        <p:nvGrpSpPr>
          <p:cNvPr id="164" name="Csoportba foglalás 163"/>
          <p:cNvGrpSpPr/>
          <p:nvPr/>
        </p:nvGrpSpPr>
        <p:grpSpPr>
          <a:xfrm>
            <a:off x="3269931" y="6198692"/>
            <a:ext cx="1034342" cy="588162"/>
            <a:chOff x="2451219" y="2817354"/>
            <a:chExt cx="1034342" cy="588162"/>
          </a:xfrm>
        </p:grpSpPr>
        <p:grpSp>
          <p:nvGrpSpPr>
            <p:cNvPr id="165" name="Csoportba foglalás 164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73" name="Téglalap 172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74" name="Téglalap 173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5" name="Téglalap 174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6" name="Téglalap 175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7" name="Téglalap 176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8" name="Téglalap 177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9" name="Téglalap 178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66" name="Szövegdoboz 165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67" name="Szövegdoboz 166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168" name="Szövegdoboz 167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/>
                <a:t>7</a:t>
              </a:r>
            </a:p>
          </p:txBody>
        </p:sp>
        <p:sp>
          <p:nvSpPr>
            <p:cNvPr id="169" name="Szövegdoboz 168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70" name="Szövegdoboz 169"/>
            <p:cNvSpPr txBox="1"/>
            <p:nvPr/>
          </p:nvSpPr>
          <p:spPr>
            <a:xfrm>
              <a:off x="2839267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71" name="Szövegdoboz 170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172" name="Szövegdoboz 171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grpSp>
        <p:nvGrpSpPr>
          <p:cNvPr id="180" name="Csoportba foglalás 179"/>
          <p:cNvGrpSpPr/>
          <p:nvPr/>
        </p:nvGrpSpPr>
        <p:grpSpPr>
          <a:xfrm>
            <a:off x="5985763" y="3536437"/>
            <a:ext cx="1034342" cy="588162"/>
            <a:chOff x="2451219" y="2817354"/>
            <a:chExt cx="1034342" cy="588162"/>
          </a:xfrm>
        </p:grpSpPr>
        <p:grpSp>
          <p:nvGrpSpPr>
            <p:cNvPr id="181" name="Csoportba foglalás 18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89" name="Téglalap 18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90" name="Téglalap 18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1" name="Téglalap 19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2" name="Téglalap 19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3" name="Téglalap 19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4" name="Téglalap 19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95" name="Téglalap 19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82" name="Szövegdoboz 181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83" name="Szövegdoboz 18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84" name="Szövegdoboz 183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12</a:t>
              </a:r>
              <a:endParaRPr lang="hu-HU" sz="1000" dirty="0"/>
            </a:p>
          </p:txBody>
        </p:sp>
        <p:sp>
          <p:nvSpPr>
            <p:cNvPr id="185" name="Szövegdoboz 184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186" name="Szövegdoboz 185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187" name="Szövegdoboz 186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188" name="Szövegdoboz 187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G</a:t>
              </a:r>
              <a:endParaRPr lang="hu-HU" sz="1000" dirty="0"/>
            </a:p>
          </p:txBody>
        </p:sp>
      </p:grpSp>
      <p:grpSp>
        <p:nvGrpSpPr>
          <p:cNvPr id="196" name="Csoportba foglalás 195"/>
          <p:cNvGrpSpPr/>
          <p:nvPr/>
        </p:nvGrpSpPr>
        <p:grpSpPr>
          <a:xfrm>
            <a:off x="4743112" y="3513440"/>
            <a:ext cx="1034342" cy="588162"/>
            <a:chOff x="2451219" y="2817354"/>
            <a:chExt cx="1034342" cy="588162"/>
          </a:xfrm>
        </p:grpSpPr>
        <p:grpSp>
          <p:nvGrpSpPr>
            <p:cNvPr id="197" name="Csoportba foglalás 19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05" name="Téglalap 204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06" name="Téglalap 205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7" name="Téglalap 206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8" name="Téglalap 207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09" name="Téglalap 208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0" name="Téglalap 209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1" name="Téglalap 210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198" name="Szövegdoboz 197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199" name="Szövegdoboz 198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200" name="Szövegdoboz 199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201" name="Szövegdoboz 200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14</a:t>
              </a:r>
              <a:endParaRPr lang="hu-HU" sz="1000" dirty="0"/>
            </a:p>
          </p:txBody>
        </p:sp>
        <p:sp>
          <p:nvSpPr>
            <p:cNvPr id="202" name="Szövegdoboz 201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03" name="Szövegdoboz 202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204" name="Szövegdoboz 203"/>
            <p:cNvSpPr txBox="1"/>
            <p:nvPr/>
          </p:nvSpPr>
          <p:spPr>
            <a:xfrm>
              <a:off x="2839267" y="2987375"/>
              <a:ext cx="26481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H</a:t>
              </a:r>
              <a:endParaRPr lang="hu-HU" sz="1000" dirty="0"/>
            </a:p>
          </p:txBody>
        </p:sp>
      </p:grpSp>
      <p:sp>
        <p:nvSpPr>
          <p:cNvPr id="212" name="Ellipszis 211"/>
          <p:cNvSpPr/>
          <p:nvPr/>
        </p:nvSpPr>
        <p:spPr>
          <a:xfrm>
            <a:off x="7581424" y="4178329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218" name="Csoportba foglalás 217"/>
          <p:cNvGrpSpPr/>
          <p:nvPr/>
        </p:nvGrpSpPr>
        <p:grpSpPr>
          <a:xfrm>
            <a:off x="4763951" y="4507499"/>
            <a:ext cx="1034342" cy="588162"/>
            <a:chOff x="2451219" y="2817354"/>
            <a:chExt cx="1034342" cy="588162"/>
          </a:xfrm>
        </p:grpSpPr>
        <p:grpSp>
          <p:nvGrpSpPr>
            <p:cNvPr id="219" name="Csoportba foglalás 21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27" name="Téglalap 22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28" name="Téglalap 22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9" name="Téglalap 22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30" name="Téglalap 22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31" name="Téglalap 23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32" name="Téglalap 23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34" name="Téglalap 23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20" name="Szövegdoboz 219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21" name="Szövegdoboz 22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22" name="Szövegdoboz 221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223" name="Szövegdoboz 222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24" name="Szövegdoboz 22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25" name="Szövegdoboz 224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226" name="Szövegdoboz 225"/>
            <p:cNvSpPr txBox="1"/>
            <p:nvPr/>
          </p:nvSpPr>
          <p:spPr>
            <a:xfrm>
              <a:off x="2839267" y="2987375"/>
              <a:ext cx="21672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I</a:t>
              </a:r>
              <a:endParaRPr lang="hu-HU" sz="1000" dirty="0"/>
            </a:p>
          </p:txBody>
        </p:sp>
      </p:grpSp>
      <p:grpSp>
        <p:nvGrpSpPr>
          <p:cNvPr id="236" name="Csoportba foglalás 235"/>
          <p:cNvGrpSpPr/>
          <p:nvPr/>
        </p:nvGrpSpPr>
        <p:grpSpPr>
          <a:xfrm>
            <a:off x="5923200" y="5392521"/>
            <a:ext cx="1034342" cy="588162"/>
            <a:chOff x="2451219" y="2817354"/>
            <a:chExt cx="1034342" cy="588162"/>
          </a:xfrm>
        </p:grpSpPr>
        <p:grpSp>
          <p:nvGrpSpPr>
            <p:cNvPr id="237" name="Csoportba foglalás 23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52" name="Téglalap 251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53" name="Téglalap 252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8" name="Téglalap 25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9" name="Téglalap 25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0" name="Téglalap 25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1" name="Téglalap 26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2" name="Téglalap 26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41" name="Szövegdoboz 240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43" name="Szövegdoboz 242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44" name="Szövegdoboz 243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247" name="Szövegdoboz 246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11</a:t>
              </a:r>
              <a:endParaRPr lang="hu-HU" sz="1000" dirty="0"/>
            </a:p>
          </p:txBody>
        </p:sp>
        <p:sp>
          <p:nvSpPr>
            <p:cNvPr id="248" name="Szövegdoboz 24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50" name="Szövegdoboz 249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251" name="Szövegdoboz 250"/>
            <p:cNvSpPr txBox="1"/>
            <p:nvPr/>
          </p:nvSpPr>
          <p:spPr>
            <a:xfrm>
              <a:off x="2839267" y="2987375"/>
              <a:ext cx="22634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J</a:t>
              </a:r>
              <a:endParaRPr lang="hu-HU" sz="1000" dirty="0"/>
            </a:p>
          </p:txBody>
        </p:sp>
      </p:grpSp>
      <p:cxnSp>
        <p:nvCxnSpPr>
          <p:cNvPr id="263" name="Egyenes összekötő nyíllal 262"/>
          <p:cNvCxnSpPr>
            <a:stCxn id="212" idx="6"/>
            <a:endCxn id="264" idx="2"/>
          </p:cNvCxnSpPr>
          <p:nvPr/>
        </p:nvCxnSpPr>
        <p:spPr>
          <a:xfrm>
            <a:off x="7761424" y="4268329"/>
            <a:ext cx="1884397" cy="35828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4" name="Ellipszis 263"/>
          <p:cNvSpPr/>
          <p:nvPr/>
        </p:nvSpPr>
        <p:spPr>
          <a:xfrm>
            <a:off x="9645821" y="4214157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265" name="Csoportba foglalás 264"/>
          <p:cNvGrpSpPr/>
          <p:nvPr/>
        </p:nvGrpSpPr>
        <p:grpSpPr>
          <a:xfrm>
            <a:off x="8066119" y="3652962"/>
            <a:ext cx="1034342" cy="588162"/>
            <a:chOff x="2451219" y="2817354"/>
            <a:chExt cx="1034342" cy="588162"/>
          </a:xfrm>
        </p:grpSpPr>
        <p:grpSp>
          <p:nvGrpSpPr>
            <p:cNvPr id="266" name="Csoportba foglalás 26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74" name="Téglalap 27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75" name="Téglalap 27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6" name="Téglalap 27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7" name="Téglalap 27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8" name="Téglalap 27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9" name="Téglalap 27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0" name="Téglalap 27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67" name="Szövegdoboz 266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268" name="Szövegdoboz 26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69" name="Szövegdoboz 268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19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70" name="Szövegdoboz 269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15</a:t>
              </a:r>
              <a:endParaRPr lang="hu-HU" sz="1000" dirty="0"/>
            </a:p>
          </p:txBody>
        </p:sp>
        <p:sp>
          <p:nvSpPr>
            <p:cNvPr id="271" name="Szövegdoboz 27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72" name="Szövegdoboz 271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273" name="Szövegdoboz 272"/>
            <p:cNvSpPr txBox="1"/>
            <p:nvPr/>
          </p:nvSpPr>
          <p:spPr>
            <a:xfrm>
              <a:off x="2839267" y="2987375"/>
              <a:ext cx="25199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K</a:t>
              </a:r>
              <a:endParaRPr lang="hu-HU" sz="1000" dirty="0"/>
            </a:p>
          </p:txBody>
        </p:sp>
      </p:grpSp>
      <p:cxnSp>
        <p:nvCxnSpPr>
          <p:cNvPr id="281" name="Egyenes összekötő nyíllal 280"/>
          <p:cNvCxnSpPr>
            <a:stCxn id="233" idx="6"/>
            <a:endCxn id="212" idx="2"/>
          </p:cNvCxnSpPr>
          <p:nvPr/>
        </p:nvCxnSpPr>
        <p:spPr>
          <a:xfrm flipV="1">
            <a:off x="3051815" y="4268329"/>
            <a:ext cx="4529609" cy="1228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4" name="Egyenes összekötő nyíllal 283"/>
          <p:cNvCxnSpPr>
            <a:stCxn id="82" idx="6"/>
            <a:endCxn id="264" idx="2"/>
          </p:cNvCxnSpPr>
          <p:nvPr/>
        </p:nvCxnSpPr>
        <p:spPr>
          <a:xfrm flipV="1">
            <a:off x="8263160" y="4304157"/>
            <a:ext cx="1382661" cy="1842647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89" name="Csoportba foglalás 288"/>
          <p:cNvGrpSpPr/>
          <p:nvPr/>
        </p:nvGrpSpPr>
        <p:grpSpPr>
          <a:xfrm>
            <a:off x="8283758" y="5273300"/>
            <a:ext cx="1034342" cy="588162"/>
            <a:chOff x="2451219" y="2817354"/>
            <a:chExt cx="1034342" cy="588162"/>
          </a:xfrm>
        </p:grpSpPr>
        <p:grpSp>
          <p:nvGrpSpPr>
            <p:cNvPr id="290" name="Csoportba foglalás 28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98" name="Téglalap 29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99" name="Téglalap 29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0" name="Téglalap 29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1" name="Téglalap 30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2" name="Téglalap 30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3" name="Téglalap 30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4" name="Téglalap 30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91" name="Szövegdoboz 290"/>
            <p:cNvSpPr txBox="1"/>
            <p:nvPr/>
          </p:nvSpPr>
          <p:spPr>
            <a:xfrm>
              <a:off x="2506189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292" name="Szövegdoboz 29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93" name="Szövegdoboz 292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19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94" name="Szövegdoboz 293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17</a:t>
              </a:r>
              <a:endParaRPr lang="hu-HU" sz="1000" dirty="0"/>
            </a:p>
          </p:txBody>
        </p:sp>
        <p:sp>
          <p:nvSpPr>
            <p:cNvPr id="295" name="Szövegdoboz 29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96" name="Szövegdoboz 295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19</a:t>
              </a:r>
              <a:endParaRPr lang="hu-HU" sz="1000" dirty="0"/>
            </a:p>
          </p:txBody>
        </p:sp>
        <p:sp>
          <p:nvSpPr>
            <p:cNvPr id="297" name="Szövegdoboz 296"/>
            <p:cNvSpPr txBox="1"/>
            <p:nvPr/>
          </p:nvSpPr>
          <p:spPr>
            <a:xfrm>
              <a:off x="2839267" y="2987375"/>
              <a:ext cx="23916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L</a:t>
              </a:r>
              <a:endParaRPr lang="hu-HU" sz="1000" dirty="0"/>
            </a:p>
          </p:txBody>
        </p:sp>
      </p:grpSp>
      <p:sp>
        <p:nvSpPr>
          <p:cNvPr id="459" name="Szövegdoboz 458"/>
          <p:cNvSpPr txBox="1"/>
          <p:nvPr/>
        </p:nvSpPr>
        <p:spPr>
          <a:xfrm>
            <a:off x="4909651" y="2033337"/>
            <a:ext cx="321143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eriod"/>
            </a:pPr>
            <a:r>
              <a:rPr lang="hu-HU" dirty="0" smtClean="0"/>
              <a:t>kritikus út: A -&gt; D -&gt; I -&gt; K</a:t>
            </a:r>
          </a:p>
          <a:p>
            <a:pPr marL="342900" indent="-342900">
              <a:buAutoNum type="arabicPeriod"/>
            </a:pPr>
            <a:r>
              <a:rPr lang="hu-HU" dirty="0" smtClean="0"/>
              <a:t>kritikus út: A -&gt; D -&gt; J -&gt; L</a:t>
            </a:r>
          </a:p>
        </p:txBody>
      </p:sp>
    </p:spTree>
    <p:extLst>
      <p:ext uri="{BB962C8B-B14F-4D97-AF65-F5344CB8AC3E}">
        <p14:creationId xmlns:p14="http://schemas.microsoft.com/office/powerpoint/2010/main" val="124929620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6207378"/>
              </p:ext>
            </p:extLst>
          </p:nvPr>
        </p:nvGraphicFramePr>
        <p:xfrm>
          <a:off x="2784075" y="1895341"/>
          <a:ext cx="2918892" cy="2002890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972964"/>
                <a:gridCol w="972964"/>
                <a:gridCol w="972964"/>
              </a:tblGrid>
              <a:tr h="9718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" name="Téglalap 1"/>
          <p:cNvSpPr/>
          <p:nvPr/>
        </p:nvSpPr>
        <p:spPr>
          <a:xfrm>
            <a:off x="348915" y="84602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499282" y="453171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116" name="Téglalap 115"/>
          <p:cNvSpPr/>
          <p:nvPr/>
        </p:nvSpPr>
        <p:spPr>
          <a:xfrm>
            <a:off x="499282" y="5069123"/>
            <a:ext cx="8966494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Legha</a:t>
            </a:r>
            <a:r>
              <a:rPr lang="hu-HU" dirty="0" smtClean="0"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marabb hányadik napon fejeződhet be a folyamat?</a:t>
            </a: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Legfeljebb mennyivel nőhet a D tevékenység időigénye, hogy ez a határidő ne csökkenjen?</a:t>
            </a:r>
            <a:endParaRPr lang="hu-HU" dirty="0"/>
          </a:p>
        </p:txBody>
      </p:sp>
      <p:sp>
        <p:nvSpPr>
          <p:cNvPr id="118" name="Téglalap 117"/>
          <p:cNvSpPr/>
          <p:nvPr/>
        </p:nvSpPr>
        <p:spPr>
          <a:xfrm>
            <a:off x="1668378" y="0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FELADATBANK 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1.</a:t>
            </a:r>
            <a:endParaRPr lang="hu-HU" sz="2000" b="1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065821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1319992"/>
              </p:ext>
            </p:extLst>
          </p:nvPr>
        </p:nvGraphicFramePr>
        <p:xfrm>
          <a:off x="161191" y="210921"/>
          <a:ext cx="2918892" cy="2002890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972964"/>
                <a:gridCol w="972964"/>
                <a:gridCol w="972964"/>
              </a:tblGrid>
              <a:tr h="97189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06200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364" name="Ellipszis 363"/>
          <p:cNvSpPr/>
          <p:nvPr/>
        </p:nvSpPr>
        <p:spPr>
          <a:xfrm>
            <a:off x="2643581" y="3330046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65" name="Egyenes összekötő nyíllal 364"/>
          <p:cNvCxnSpPr>
            <a:stCxn id="364" idx="6"/>
            <a:endCxn id="368" idx="2"/>
          </p:cNvCxnSpPr>
          <p:nvPr/>
        </p:nvCxnSpPr>
        <p:spPr>
          <a:xfrm>
            <a:off x="2823581" y="3420046"/>
            <a:ext cx="1007116" cy="0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8" name="Ellipszis 367"/>
          <p:cNvSpPr/>
          <p:nvPr/>
        </p:nvSpPr>
        <p:spPr>
          <a:xfrm>
            <a:off x="3830697" y="333004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71" name="Csoportba foglalás 370"/>
          <p:cNvGrpSpPr/>
          <p:nvPr/>
        </p:nvGrpSpPr>
        <p:grpSpPr>
          <a:xfrm>
            <a:off x="2823581" y="2741884"/>
            <a:ext cx="999234" cy="588162"/>
            <a:chOff x="2451219" y="2817354"/>
            <a:chExt cx="999234" cy="588162"/>
          </a:xfrm>
        </p:grpSpPr>
        <p:grpSp>
          <p:nvGrpSpPr>
            <p:cNvPr id="372" name="Csoportba foglalás 37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80" name="Téglalap 37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81" name="Téglalap 38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82" name="Téglalap 38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83" name="Téglalap 38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84" name="Téglalap 38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85" name="Téglalap 38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86" name="Téglalap 38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73" name="Szövegdoboz 372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74" name="Szövegdoboz 37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375" name="Szövegdoboz 374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376" name="Szövegdoboz 375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77" name="Szövegdoboz 376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78" name="Szövegdoboz 377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379" name="Szövegdoboz 378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sp>
        <p:nvSpPr>
          <p:cNvPr id="387" name="Ellipszis 386"/>
          <p:cNvSpPr/>
          <p:nvPr/>
        </p:nvSpPr>
        <p:spPr>
          <a:xfrm>
            <a:off x="5085992" y="2608795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388" name="Ellipszis 387"/>
          <p:cNvSpPr/>
          <p:nvPr/>
        </p:nvSpPr>
        <p:spPr>
          <a:xfrm>
            <a:off x="5085992" y="428455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389" name="Egyenes összekötő nyíllal 388"/>
          <p:cNvCxnSpPr>
            <a:stCxn id="368" idx="6"/>
            <a:endCxn id="388" idx="2"/>
          </p:cNvCxnSpPr>
          <p:nvPr/>
        </p:nvCxnSpPr>
        <p:spPr>
          <a:xfrm>
            <a:off x="4010697" y="3420046"/>
            <a:ext cx="1075295" cy="954505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0" name="Egyenes összekötő nyíllal 389"/>
          <p:cNvCxnSpPr>
            <a:stCxn id="368" idx="6"/>
            <a:endCxn id="387" idx="2"/>
          </p:cNvCxnSpPr>
          <p:nvPr/>
        </p:nvCxnSpPr>
        <p:spPr>
          <a:xfrm flipV="1">
            <a:off x="4010697" y="2698795"/>
            <a:ext cx="1075295" cy="72125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95" name="Csoportba foglalás 394"/>
          <p:cNvGrpSpPr/>
          <p:nvPr/>
        </p:nvGrpSpPr>
        <p:grpSpPr>
          <a:xfrm>
            <a:off x="3892956" y="4134678"/>
            <a:ext cx="999234" cy="588162"/>
            <a:chOff x="2451219" y="2817354"/>
            <a:chExt cx="999234" cy="588162"/>
          </a:xfrm>
        </p:grpSpPr>
        <p:grpSp>
          <p:nvGrpSpPr>
            <p:cNvPr id="396" name="Csoportba foglalás 39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04" name="Téglalap 40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05" name="Téglalap 40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06" name="Téglalap 40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07" name="Téglalap 40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08" name="Téglalap 40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09" name="Téglalap 40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10" name="Téglalap 40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97" name="Szövegdoboz 39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398" name="Szövegdoboz 39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399" name="Szövegdoboz 398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400" name="Szövegdoboz 399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2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401" name="Szövegdoboz 40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02" name="Szövegdoboz 401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403" name="Szövegdoboz 402"/>
            <p:cNvSpPr txBox="1"/>
            <p:nvPr/>
          </p:nvSpPr>
          <p:spPr>
            <a:xfrm>
              <a:off x="2839267" y="2987375"/>
              <a:ext cx="25359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grpSp>
        <p:nvGrpSpPr>
          <p:cNvPr id="411" name="Csoportba foglalás 410"/>
          <p:cNvGrpSpPr/>
          <p:nvPr/>
        </p:nvGrpSpPr>
        <p:grpSpPr>
          <a:xfrm>
            <a:off x="3992261" y="2171460"/>
            <a:ext cx="1034342" cy="588162"/>
            <a:chOff x="2451219" y="2817354"/>
            <a:chExt cx="1034342" cy="588162"/>
          </a:xfrm>
        </p:grpSpPr>
        <p:grpSp>
          <p:nvGrpSpPr>
            <p:cNvPr id="412" name="Csoportba foglalás 411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20" name="Téglalap 419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21" name="Téglalap 420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22" name="Téglalap 421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23" name="Téglalap 422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24" name="Téglalap 423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25" name="Téglalap 424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26" name="Téglalap 425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13" name="Szövegdoboz 412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414" name="Szövegdoboz 413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415" name="Szövegdoboz 414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416" name="Szövegdoboz 415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417" name="Szövegdoboz 416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4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418" name="Szövegdoboz 417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419" name="Szövegdoboz 418"/>
            <p:cNvSpPr txBox="1"/>
            <p:nvPr/>
          </p:nvSpPr>
          <p:spPr>
            <a:xfrm>
              <a:off x="2839267" y="2987375"/>
              <a:ext cx="25519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sp>
        <p:nvSpPr>
          <p:cNvPr id="427" name="Ellipszis 426"/>
          <p:cNvSpPr/>
          <p:nvPr/>
        </p:nvSpPr>
        <p:spPr>
          <a:xfrm>
            <a:off x="6809999" y="3334120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429" name="Egyenes összekötő nyíllal 428"/>
          <p:cNvCxnSpPr>
            <a:stCxn id="387" idx="6"/>
            <a:endCxn id="427" idx="2"/>
          </p:cNvCxnSpPr>
          <p:nvPr/>
        </p:nvCxnSpPr>
        <p:spPr>
          <a:xfrm>
            <a:off x="5265992" y="2698795"/>
            <a:ext cx="1544007" cy="7253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32" name="Csoportba foglalás 431"/>
          <p:cNvGrpSpPr/>
          <p:nvPr/>
        </p:nvGrpSpPr>
        <p:grpSpPr>
          <a:xfrm>
            <a:off x="5610379" y="2314714"/>
            <a:ext cx="1034342" cy="588162"/>
            <a:chOff x="2451219" y="2817354"/>
            <a:chExt cx="1034342" cy="588162"/>
          </a:xfrm>
        </p:grpSpPr>
        <p:grpSp>
          <p:nvGrpSpPr>
            <p:cNvPr id="433" name="Csoportba foglalás 43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41" name="Téglalap 44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42" name="Téglalap 44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43" name="Téglalap 44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44" name="Téglalap 44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45" name="Téglalap 44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46" name="Téglalap 44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47" name="Téglalap 44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34" name="Szövegdoboz 433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435" name="Szövegdoboz 43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3</a:t>
              </a:r>
              <a:endParaRPr lang="hu-HU" sz="1000" dirty="0"/>
            </a:p>
          </p:txBody>
        </p:sp>
        <p:sp>
          <p:nvSpPr>
            <p:cNvPr id="436" name="Szövegdoboz 435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437" name="Szövegdoboz 436"/>
            <p:cNvSpPr txBox="1"/>
            <p:nvPr/>
          </p:nvSpPr>
          <p:spPr>
            <a:xfrm>
              <a:off x="2506189" y="3159295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10</a:t>
              </a:r>
              <a:endParaRPr lang="hu-HU" sz="1000" dirty="0"/>
            </a:p>
          </p:txBody>
        </p:sp>
        <p:sp>
          <p:nvSpPr>
            <p:cNvPr id="438" name="Szövegdoboz 43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4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439" name="Szövegdoboz 438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440" name="Szövegdoboz 439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cxnSp>
        <p:nvCxnSpPr>
          <p:cNvPr id="449" name="Egyenes összekötő nyíllal 448"/>
          <p:cNvCxnSpPr>
            <a:stCxn id="388" idx="6"/>
            <a:endCxn id="427" idx="2"/>
          </p:cNvCxnSpPr>
          <p:nvPr/>
        </p:nvCxnSpPr>
        <p:spPr>
          <a:xfrm flipV="1">
            <a:off x="5265992" y="3424120"/>
            <a:ext cx="1544007" cy="950431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52" name="Csoportba foglalás 451"/>
          <p:cNvGrpSpPr/>
          <p:nvPr/>
        </p:nvGrpSpPr>
        <p:grpSpPr>
          <a:xfrm>
            <a:off x="5672942" y="4099723"/>
            <a:ext cx="1034342" cy="588162"/>
            <a:chOff x="2451219" y="2817354"/>
            <a:chExt cx="1034342" cy="588162"/>
          </a:xfrm>
        </p:grpSpPr>
        <p:grpSp>
          <p:nvGrpSpPr>
            <p:cNvPr id="453" name="Csoportba foglalás 45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61" name="Téglalap 46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62" name="Téglalap 46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63" name="Téglalap 46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64" name="Téglalap 46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65" name="Téglalap 46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66" name="Téglalap 46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67" name="Téglalap 46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54" name="Szövegdoboz 453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455" name="Szövegdoboz 45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456" name="Szövegdoboz 455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13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457" name="Szövegdoboz 456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458" name="Szövegdoboz 45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59" name="Szövegdoboz 458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460" name="Szövegdoboz 459"/>
            <p:cNvSpPr txBox="1"/>
            <p:nvPr/>
          </p:nvSpPr>
          <p:spPr>
            <a:xfrm>
              <a:off x="2839267" y="2987375"/>
              <a:ext cx="25359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sp>
        <p:nvSpPr>
          <p:cNvPr id="471" name="Szövegdoboz 470"/>
          <p:cNvSpPr txBox="1"/>
          <p:nvPr/>
        </p:nvSpPr>
        <p:spPr>
          <a:xfrm>
            <a:off x="2153653" y="5438274"/>
            <a:ext cx="21963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A -&gt; C -&gt; E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934019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32941510"/>
              </p:ext>
            </p:extLst>
          </p:nvPr>
        </p:nvGraphicFramePr>
        <p:xfrm>
          <a:off x="-7251" y="-17680"/>
          <a:ext cx="2255178" cy="189166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grpSp>
        <p:nvGrpSpPr>
          <p:cNvPr id="8" name="Csoportba foglalás 7"/>
          <p:cNvGrpSpPr/>
          <p:nvPr/>
        </p:nvGrpSpPr>
        <p:grpSpPr>
          <a:xfrm>
            <a:off x="4121959" y="2178304"/>
            <a:ext cx="5187482" cy="2137137"/>
            <a:chOff x="4121959" y="2178304"/>
            <a:chExt cx="5187482" cy="2137137"/>
          </a:xfrm>
        </p:grpSpPr>
        <p:sp>
          <p:nvSpPr>
            <p:cNvPr id="21" name="Ellipszis 20"/>
            <p:cNvSpPr/>
            <p:nvPr/>
          </p:nvSpPr>
          <p:spPr>
            <a:xfrm>
              <a:off x="4121959" y="3973840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1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33" name="Ellipszis 232"/>
            <p:cNvSpPr/>
            <p:nvPr/>
          </p:nvSpPr>
          <p:spPr>
            <a:xfrm>
              <a:off x="6090863" y="3265156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2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35" name="Egyenes összekötő nyíllal 234"/>
            <p:cNvCxnSpPr>
              <a:stCxn id="21" idx="6"/>
              <a:endCxn id="233" idx="2"/>
            </p:cNvCxnSpPr>
            <p:nvPr/>
          </p:nvCxnSpPr>
          <p:spPr>
            <a:xfrm flipV="1">
              <a:off x="4301959" y="3355156"/>
              <a:ext cx="1788904" cy="708684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8" name="Egyenes összekötő nyíllal 237"/>
            <p:cNvCxnSpPr>
              <a:stCxn id="233" idx="6"/>
              <a:endCxn id="239" idx="3"/>
            </p:cNvCxnSpPr>
            <p:nvPr/>
          </p:nvCxnSpPr>
          <p:spPr>
            <a:xfrm flipV="1">
              <a:off x="6270863" y="2331944"/>
              <a:ext cx="1442550" cy="1023212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9" name="Ellipszis 238"/>
            <p:cNvSpPr/>
            <p:nvPr/>
          </p:nvSpPr>
          <p:spPr>
            <a:xfrm>
              <a:off x="7687053" y="2178304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3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sp>
          <p:nvSpPr>
            <p:cNvPr id="240" name="Ellipszis 239"/>
            <p:cNvSpPr/>
            <p:nvPr/>
          </p:nvSpPr>
          <p:spPr>
            <a:xfrm>
              <a:off x="7687053" y="413544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4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2" name="Egyenes összekötő nyíllal 241"/>
            <p:cNvCxnSpPr>
              <a:stCxn id="233" idx="6"/>
              <a:endCxn id="240" idx="1"/>
            </p:cNvCxnSpPr>
            <p:nvPr/>
          </p:nvCxnSpPr>
          <p:spPr>
            <a:xfrm>
              <a:off x="6270863" y="3355156"/>
              <a:ext cx="1442550" cy="806645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45" name="Ellipszis 244"/>
            <p:cNvSpPr/>
            <p:nvPr/>
          </p:nvSpPr>
          <p:spPr>
            <a:xfrm>
              <a:off x="9129441" y="3260731"/>
              <a:ext cx="180000" cy="180000"/>
            </a:xfrm>
            <a:prstGeom prst="ellipse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hu-HU" sz="1400" dirty="0" smtClean="0">
                  <a:solidFill>
                    <a:srgbClr val="C00000"/>
                  </a:solidFill>
                </a:rPr>
                <a:t>5</a:t>
              </a:r>
              <a:endParaRPr lang="hu-HU" sz="1400" dirty="0">
                <a:solidFill>
                  <a:srgbClr val="C00000"/>
                </a:solidFill>
              </a:endParaRPr>
            </a:p>
          </p:txBody>
        </p:sp>
        <p:cxnSp>
          <p:nvCxnSpPr>
            <p:cNvPr id="246" name="Egyenes összekötő nyíllal 245"/>
            <p:cNvCxnSpPr>
              <a:stCxn id="239" idx="5"/>
              <a:endCxn id="245" idx="1"/>
            </p:cNvCxnSpPr>
            <p:nvPr/>
          </p:nvCxnSpPr>
          <p:spPr>
            <a:xfrm>
              <a:off x="7840693" y="2331944"/>
              <a:ext cx="1315108" cy="95514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9" name="Egyenes összekötő nyíllal 248"/>
            <p:cNvCxnSpPr>
              <a:stCxn id="240" idx="6"/>
              <a:endCxn id="245" idx="3"/>
            </p:cNvCxnSpPr>
            <p:nvPr/>
          </p:nvCxnSpPr>
          <p:spPr>
            <a:xfrm flipV="1">
              <a:off x="7867053" y="3414371"/>
              <a:ext cx="1288748" cy="811070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5" name="Szövegdoboz 14"/>
            <p:cNvSpPr txBox="1"/>
            <p:nvPr/>
          </p:nvSpPr>
          <p:spPr>
            <a:xfrm>
              <a:off x="5127553" y="3468765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A</a:t>
              </a:r>
              <a:endParaRPr lang="hu-HU" dirty="0"/>
            </a:p>
          </p:txBody>
        </p:sp>
        <p:sp>
          <p:nvSpPr>
            <p:cNvPr id="254" name="Szövegdoboz 253"/>
            <p:cNvSpPr txBox="1"/>
            <p:nvPr/>
          </p:nvSpPr>
          <p:spPr>
            <a:xfrm>
              <a:off x="5281193" y="3739508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B</a:t>
              </a:r>
              <a:endParaRPr lang="hu-HU" dirty="0"/>
            </a:p>
          </p:txBody>
        </p:sp>
        <p:sp>
          <p:nvSpPr>
            <p:cNvPr id="255" name="Szövegdoboz 254"/>
            <p:cNvSpPr txBox="1"/>
            <p:nvPr/>
          </p:nvSpPr>
          <p:spPr>
            <a:xfrm>
              <a:off x="7024191" y="2501159"/>
              <a:ext cx="31771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C</a:t>
              </a:r>
              <a:endParaRPr lang="hu-HU" dirty="0"/>
            </a:p>
          </p:txBody>
        </p:sp>
        <p:sp>
          <p:nvSpPr>
            <p:cNvPr id="256" name="Szövegdoboz 255"/>
            <p:cNvSpPr txBox="1"/>
            <p:nvPr/>
          </p:nvSpPr>
          <p:spPr>
            <a:xfrm>
              <a:off x="6961007" y="3684623"/>
              <a:ext cx="32733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D</a:t>
              </a:r>
              <a:endParaRPr lang="hu-HU" dirty="0"/>
            </a:p>
          </p:txBody>
        </p:sp>
        <p:sp>
          <p:nvSpPr>
            <p:cNvPr id="257" name="Szövegdoboz 256"/>
            <p:cNvSpPr txBox="1"/>
            <p:nvPr/>
          </p:nvSpPr>
          <p:spPr>
            <a:xfrm>
              <a:off x="8511427" y="3635240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F</a:t>
              </a:r>
              <a:endParaRPr lang="hu-HU" dirty="0"/>
            </a:p>
          </p:txBody>
        </p:sp>
        <p:cxnSp>
          <p:nvCxnSpPr>
            <p:cNvPr id="51" name="Egyenes összekötő nyíllal 50"/>
            <p:cNvCxnSpPr>
              <a:stCxn id="21" idx="6"/>
              <a:endCxn id="245" idx="2"/>
            </p:cNvCxnSpPr>
            <p:nvPr/>
          </p:nvCxnSpPr>
          <p:spPr>
            <a:xfrm flipV="1">
              <a:off x="4301959" y="3350731"/>
              <a:ext cx="4827482" cy="71310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4" name="Szövegdoboz 53"/>
            <p:cNvSpPr txBox="1"/>
            <p:nvPr/>
          </p:nvSpPr>
          <p:spPr>
            <a:xfrm>
              <a:off x="8349809" y="2524535"/>
              <a:ext cx="29687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dirty="0" smtClean="0"/>
                <a:t>E</a:t>
              </a:r>
              <a:endParaRPr lang="hu-HU" dirty="0"/>
            </a:p>
          </p:txBody>
        </p:sp>
      </p:grpSp>
      <p:sp>
        <p:nvSpPr>
          <p:cNvPr id="60" name="Szövegdoboz 59"/>
          <p:cNvSpPr txBox="1"/>
          <p:nvPr/>
        </p:nvSpPr>
        <p:spPr>
          <a:xfrm>
            <a:off x="2646948" y="245649"/>
            <a:ext cx="208422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FB 02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55" name="Szövegdoboz 54"/>
          <p:cNvSpPr txBox="1"/>
          <p:nvPr/>
        </p:nvSpPr>
        <p:spPr>
          <a:xfrm>
            <a:off x="2646947" y="1070308"/>
            <a:ext cx="572945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feladat szövege a megfelelő Excel fájlban.</a:t>
            </a:r>
          </a:p>
          <a:p>
            <a:r>
              <a:rPr lang="hu-HU" sz="2000" dirty="0" smtClean="0">
                <a:solidFill>
                  <a:srgbClr val="FF0000"/>
                </a:solidFill>
              </a:rPr>
              <a:t>A megoldás videón és írott formában az Excel fájlban.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58045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Tábláza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2434322"/>
              </p:ext>
            </p:extLst>
          </p:nvPr>
        </p:nvGraphicFramePr>
        <p:xfrm>
          <a:off x="-7251" y="-17680"/>
          <a:ext cx="2255178" cy="1891668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751726"/>
                <a:gridCol w="751726"/>
                <a:gridCol w="751726"/>
              </a:tblGrid>
              <a:tr h="4857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16192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A, 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21" name="Ellipszis 20"/>
          <p:cNvSpPr/>
          <p:nvPr/>
        </p:nvSpPr>
        <p:spPr>
          <a:xfrm>
            <a:off x="4079395" y="326073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350" name="Csoportba foglalás 349"/>
          <p:cNvGrpSpPr/>
          <p:nvPr/>
        </p:nvGrpSpPr>
        <p:grpSpPr>
          <a:xfrm>
            <a:off x="8629824" y="261461"/>
            <a:ext cx="999234" cy="588162"/>
            <a:chOff x="2451219" y="2817354"/>
            <a:chExt cx="999234" cy="588162"/>
          </a:xfrm>
        </p:grpSpPr>
        <p:grpSp>
          <p:nvGrpSpPr>
            <p:cNvPr id="351" name="Csoportba foglalás 350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59" name="Téglalap 358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60" name="Téglalap 359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1" name="Téglalap 360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2" name="Téglalap 361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3" name="Téglalap 362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4" name="Téglalap 363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65" name="Téglalap 364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352" name="Szövegdoboz 351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3" name="Szövegdoboz 352"/>
            <p:cNvSpPr txBox="1"/>
            <p:nvPr/>
          </p:nvSpPr>
          <p:spPr>
            <a:xfrm>
              <a:off x="2839960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4" name="Szövegdoboz 353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5" name="Szövegdoboz 354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6" name="Szövegdoboz 355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7" name="Szövegdoboz 356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358" name="Szövegdoboz 357"/>
            <p:cNvSpPr txBox="1"/>
            <p:nvPr/>
          </p:nvSpPr>
          <p:spPr>
            <a:xfrm>
              <a:off x="2839267" y="298737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</p:grpSp>
      <p:grpSp>
        <p:nvGrpSpPr>
          <p:cNvPr id="462" name="Csoportba foglalás 461"/>
          <p:cNvGrpSpPr/>
          <p:nvPr/>
        </p:nvGrpSpPr>
        <p:grpSpPr>
          <a:xfrm>
            <a:off x="10073705" y="259928"/>
            <a:ext cx="999234" cy="588162"/>
            <a:chOff x="2451219" y="2817354"/>
            <a:chExt cx="999234" cy="588162"/>
          </a:xfrm>
        </p:grpSpPr>
        <p:grpSp>
          <p:nvGrpSpPr>
            <p:cNvPr id="463" name="Csoportba foglalás 46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471" name="Téglalap 47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472" name="Téglalap 47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3" name="Téglalap 47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4" name="Téglalap 47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5" name="Téglalap 47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6" name="Téglalap 47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477" name="Téglalap 47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64" name="Szövegdoboz 463"/>
            <p:cNvSpPr txBox="1"/>
            <p:nvPr/>
          </p:nvSpPr>
          <p:spPr>
            <a:xfrm>
              <a:off x="2506189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5" name="Szövegdoboz 46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466" name="Szövegdoboz 465"/>
            <p:cNvSpPr txBox="1"/>
            <p:nvPr/>
          </p:nvSpPr>
          <p:spPr>
            <a:xfrm>
              <a:off x="3164752" y="2817354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7" name="Szövegdoboz 466"/>
            <p:cNvSpPr txBox="1"/>
            <p:nvPr/>
          </p:nvSpPr>
          <p:spPr>
            <a:xfrm>
              <a:off x="2506189" y="3159295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8" name="Szövegdoboz 467"/>
            <p:cNvSpPr txBox="1"/>
            <p:nvPr/>
          </p:nvSpPr>
          <p:spPr>
            <a:xfrm>
              <a:off x="2839267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69" name="Szövegdoboz 468"/>
            <p:cNvSpPr txBox="1"/>
            <p:nvPr/>
          </p:nvSpPr>
          <p:spPr>
            <a:xfrm>
              <a:off x="3169449" y="3157762"/>
              <a:ext cx="2231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-</a:t>
              </a:r>
              <a:endParaRPr lang="hu-HU" sz="1000" dirty="0"/>
            </a:p>
          </p:txBody>
        </p:sp>
        <p:sp>
          <p:nvSpPr>
            <p:cNvPr id="470" name="Szövegdoboz 469"/>
            <p:cNvSpPr txBox="1"/>
            <p:nvPr/>
          </p:nvSpPr>
          <p:spPr>
            <a:xfrm>
              <a:off x="2705157" y="2990891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233" name="Ellipszis 232"/>
          <p:cNvSpPr/>
          <p:nvPr/>
        </p:nvSpPr>
        <p:spPr>
          <a:xfrm>
            <a:off x="6090863" y="3265156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5" name="Egyenes összekötő nyíllal 234"/>
          <p:cNvCxnSpPr>
            <a:stCxn id="21" idx="6"/>
            <a:endCxn id="233" idx="2"/>
          </p:cNvCxnSpPr>
          <p:nvPr/>
        </p:nvCxnSpPr>
        <p:spPr>
          <a:xfrm>
            <a:off x="4259395" y="3350731"/>
            <a:ext cx="1831468" cy="44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8" name="Egyenes összekötő nyíllal 237"/>
          <p:cNvCxnSpPr>
            <a:stCxn id="233" idx="6"/>
            <a:endCxn id="239" idx="3"/>
          </p:cNvCxnSpPr>
          <p:nvPr/>
        </p:nvCxnSpPr>
        <p:spPr>
          <a:xfrm flipV="1">
            <a:off x="6270863" y="2331944"/>
            <a:ext cx="1442550" cy="102321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9" name="Ellipszis 238"/>
          <p:cNvSpPr/>
          <p:nvPr/>
        </p:nvSpPr>
        <p:spPr>
          <a:xfrm>
            <a:off x="7687053" y="2178304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240" name="Ellipszis 239"/>
          <p:cNvSpPr/>
          <p:nvPr/>
        </p:nvSpPr>
        <p:spPr>
          <a:xfrm>
            <a:off x="7687053" y="413544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2" name="Egyenes összekötő nyíllal 241"/>
          <p:cNvCxnSpPr>
            <a:stCxn id="233" idx="6"/>
            <a:endCxn id="240" idx="1"/>
          </p:cNvCxnSpPr>
          <p:nvPr/>
        </p:nvCxnSpPr>
        <p:spPr>
          <a:xfrm>
            <a:off x="6270863" y="3355156"/>
            <a:ext cx="1442550" cy="80664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5" name="Ellipszis 244"/>
          <p:cNvSpPr/>
          <p:nvPr/>
        </p:nvSpPr>
        <p:spPr>
          <a:xfrm>
            <a:off x="9129441" y="326073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46" name="Egyenes összekötő nyíllal 245"/>
          <p:cNvCxnSpPr>
            <a:stCxn id="239" idx="5"/>
            <a:endCxn id="245" idx="1"/>
          </p:cNvCxnSpPr>
          <p:nvPr/>
        </p:nvCxnSpPr>
        <p:spPr>
          <a:xfrm>
            <a:off x="7840693" y="2331944"/>
            <a:ext cx="1315108" cy="95514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Egyenes összekötő nyíllal 248"/>
          <p:cNvCxnSpPr>
            <a:stCxn id="240" idx="6"/>
            <a:endCxn id="245" idx="3"/>
          </p:cNvCxnSpPr>
          <p:nvPr/>
        </p:nvCxnSpPr>
        <p:spPr>
          <a:xfrm flipV="1">
            <a:off x="7867053" y="3414371"/>
            <a:ext cx="1288748" cy="8110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Szövegdoboz 14"/>
          <p:cNvSpPr txBox="1"/>
          <p:nvPr/>
        </p:nvSpPr>
        <p:spPr>
          <a:xfrm>
            <a:off x="5175129" y="2809517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A</a:t>
            </a:r>
            <a:endParaRPr lang="hu-HU" dirty="0"/>
          </a:p>
        </p:txBody>
      </p:sp>
      <p:sp>
        <p:nvSpPr>
          <p:cNvPr id="254" name="Szövegdoboz 253"/>
          <p:cNvSpPr txBox="1"/>
          <p:nvPr/>
        </p:nvSpPr>
        <p:spPr>
          <a:xfrm>
            <a:off x="6674422" y="2349178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B</a:t>
            </a:r>
            <a:endParaRPr lang="hu-HU" dirty="0"/>
          </a:p>
        </p:txBody>
      </p:sp>
      <p:sp>
        <p:nvSpPr>
          <p:cNvPr id="255" name="Szövegdoboz 254"/>
          <p:cNvSpPr txBox="1"/>
          <p:nvPr/>
        </p:nvSpPr>
        <p:spPr>
          <a:xfrm>
            <a:off x="6682892" y="3902555"/>
            <a:ext cx="3177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C</a:t>
            </a:r>
            <a:endParaRPr lang="hu-HU" dirty="0"/>
          </a:p>
        </p:txBody>
      </p:sp>
      <p:sp>
        <p:nvSpPr>
          <p:cNvPr id="256" name="Szövegdoboz 255"/>
          <p:cNvSpPr txBox="1"/>
          <p:nvPr/>
        </p:nvSpPr>
        <p:spPr>
          <a:xfrm>
            <a:off x="8684794" y="2348121"/>
            <a:ext cx="32733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D</a:t>
            </a:r>
            <a:endParaRPr lang="hu-HU" dirty="0"/>
          </a:p>
        </p:txBody>
      </p:sp>
      <p:sp>
        <p:nvSpPr>
          <p:cNvPr id="257" name="Szövegdoboz 256"/>
          <p:cNvSpPr txBox="1"/>
          <p:nvPr/>
        </p:nvSpPr>
        <p:spPr>
          <a:xfrm>
            <a:off x="8694412" y="3901109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E</a:t>
            </a:r>
            <a:endParaRPr lang="hu-HU" dirty="0"/>
          </a:p>
        </p:txBody>
      </p:sp>
      <p:cxnSp>
        <p:nvCxnSpPr>
          <p:cNvPr id="50" name="Egyenes összekötő nyíllal 49"/>
          <p:cNvCxnSpPr>
            <a:stCxn id="233" idx="6"/>
            <a:endCxn id="245" idx="2"/>
          </p:cNvCxnSpPr>
          <p:nvPr/>
        </p:nvCxnSpPr>
        <p:spPr>
          <a:xfrm flipV="1">
            <a:off x="6270863" y="3350731"/>
            <a:ext cx="2858578" cy="4425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Egyenes összekötő nyíllal 52"/>
          <p:cNvCxnSpPr>
            <a:stCxn id="245" idx="6"/>
            <a:endCxn id="56" idx="2"/>
          </p:cNvCxnSpPr>
          <p:nvPr/>
        </p:nvCxnSpPr>
        <p:spPr>
          <a:xfrm>
            <a:off x="9309441" y="3350731"/>
            <a:ext cx="17769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Ellipszis 55"/>
          <p:cNvSpPr/>
          <p:nvPr/>
        </p:nvSpPr>
        <p:spPr>
          <a:xfrm>
            <a:off x="11086400" y="3260731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58" name="Szövegdoboz 57"/>
          <p:cNvSpPr txBox="1"/>
          <p:nvPr/>
        </p:nvSpPr>
        <p:spPr>
          <a:xfrm>
            <a:off x="10044523" y="346139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F</a:t>
            </a:r>
            <a:endParaRPr lang="hu-HU" dirty="0"/>
          </a:p>
        </p:txBody>
      </p:sp>
      <p:sp>
        <p:nvSpPr>
          <p:cNvPr id="60" name="Szövegdoboz 59"/>
          <p:cNvSpPr txBox="1"/>
          <p:nvPr/>
        </p:nvSpPr>
        <p:spPr>
          <a:xfrm>
            <a:off x="2646948" y="245649"/>
            <a:ext cx="2084225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6600" dirty="0" smtClean="0">
                <a:solidFill>
                  <a:srgbClr val="FF0000"/>
                </a:solidFill>
              </a:rPr>
              <a:t>FB 03</a:t>
            </a:r>
            <a:endParaRPr lang="hu-HU" sz="6600" dirty="0">
              <a:solidFill>
                <a:srgbClr val="FF0000"/>
              </a:solidFill>
            </a:endParaRPr>
          </a:p>
        </p:txBody>
      </p:sp>
      <p:sp>
        <p:nvSpPr>
          <p:cNvPr id="55" name="Szövegdoboz 54"/>
          <p:cNvSpPr txBox="1"/>
          <p:nvPr/>
        </p:nvSpPr>
        <p:spPr>
          <a:xfrm>
            <a:off x="2646947" y="1070308"/>
            <a:ext cx="222516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>
                <a:solidFill>
                  <a:srgbClr val="FF0000"/>
                </a:solidFill>
              </a:rPr>
              <a:t>A megoldás videón.</a:t>
            </a:r>
            <a:endParaRPr lang="hu-HU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04222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églalap 1"/>
          <p:cNvSpPr/>
          <p:nvPr/>
        </p:nvSpPr>
        <p:spPr>
          <a:xfrm>
            <a:off x="348915" y="846026"/>
            <a:ext cx="883117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Valamely gazdasági folyamat tevékenységlistája, a tevékenységek napban megadott időigénye és a közvetlen megelőzési listája:</a:t>
            </a:r>
            <a:endParaRPr lang="hu-HU" dirty="0"/>
          </a:p>
        </p:txBody>
      </p:sp>
      <p:sp>
        <p:nvSpPr>
          <p:cNvPr id="4" name="Téglalap 3"/>
          <p:cNvSpPr/>
          <p:nvPr/>
        </p:nvSpPr>
        <p:spPr>
          <a:xfrm>
            <a:off x="499282" y="4531713"/>
            <a:ext cx="466884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Rajzolja fel a hálót és adja meg a kritikus utat!</a:t>
            </a:r>
            <a:endParaRPr lang="hu-HU" dirty="0"/>
          </a:p>
        </p:txBody>
      </p:sp>
      <p:sp>
        <p:nvSpPr>
          <p:cNvPr id="116" name="Téglalap 115"/>
          <p:cNvSpPr/>
          <p:nvPr/>
        </p:nvSpPr>
        <p:spPr>
          <a:xfrm>
            <a:off x="499282" y="5069123"/>
            <a:ext cx="9070688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hu-HU" dirty="0" smtClean="0"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Legha</a:t>
            </a:r>
            <a:r>
              <a:rPr lang="hu-HU" dirty="0" smtClean="0"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marabb hányadik napon fejeződhet be a folyamat?</a:t>
            </a:r>
          </a:p>
          <a:p>
            <a:r>
              <a:rPr lang="hu-HU" dirty="0" smtClean="0">
                <a:latin typeface="Cambria" panose="02040503050406030204" pitchFamily="18" charset="0"/>
                <a:cs typeface="Times New Roman" panose="02020603050405020304" pitchFamily="18" charset="0"/>
              </a:rPr>
              <a:t>Legfeljebb mennyivel nőhet az E tevékenység időigénye, hogy ez a határidő ne csökkenjen?</a:t>
            </a:r>
            <a:endParaRPr lang="hu-HU" dirty="0"/>
          </a:p>
        </p:txBody>
      </p:sp>
      <p:graphicFrame>
        <p:nvGraphicFramePr>
          <p:cNvPr id="7" name="Táblázat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702565"/>
              </p:ext>
            </p:extLst>
          </p:nvPr>
        </p:nvGraphicFramePr>
        <p:xfrm>
          <a:off x="3337528" y="1964539"/>
          <a:ext cx="3700947" cy="2102133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233649"/>
                <a:gridCol w="1233649"/>
                <a:gridCol w="1233649"/>
              </a:tblGrid>
              <a:tr h="65688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8" name="Téglalap 7"/>
          <p:cNvSpPr/>
          <p:nvPr/>
        </p:nvSpPr>
        <p:spPr>
          <a:xfrm>
            <a:off x="1668378" y="0"/>
            <a:ext cx="8831179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hu-HU" sz="32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HÁLÓTERVEZÉS</a:t>
            </a:r>
          </a:p>
          <a:p>
            <a:pPr algn="ctr"/>
            <a:r>
              <a:rPr lang="hu-HU" sz="2000" b="1" dirty="0" smtClean="0">
                <a:solidFill>
                  <a:srgbClr val="C00000"/>
                </a:solidFill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FELADATBANK </a:t>
            </a:r>
            <a:r>
              <a:rPr lang="hu-HU" sz="2000" b="1" dirty="0" smtClean="0">
                <a:solidFill>
                  <a:srgbClr val="C00000"/>
                </a:solidFill>
                <a:effectLst/>
                <a:latin typeface="Cambria" panose="020405030504060302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3.</a:t>
            </a:r>
            <a:endParaRPr lang="hu-HU" sz="2000" b="1" dirty="0">
              <a:solidFill>
                <a:srgbClr val="C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526910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Csoportba foglalás 1"/>
          <p:cNvGrpSpPr/>
          <p:nvPr/>
        </p:nvGrpSpPr>
        <p:grpSpPr>
          <a:xfrm>
            <a:off x="2446046" y="2950648"/>
            <a:ext cx="999234" cy="588162"/>
            <a:chOff x="2451219" y="2817354"/>
            <a:chExt cx="999234" cy="588162"/>
          </a:xfrm>
        </p:grpSpPr>
        <p:grpSp>
          <p:nvGrpSpPr>
            <p:cNvPr id="3" name="Csoportba foglalás 2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11" name="Téglalap 10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12" name="Téglalap 11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3" name="Téglalap 12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4" name="Téglalap 13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5" name="Téglalap 14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6" name="Téglalap 15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17" name="Téglalap 16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4" name="Szövegdoboz 3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5" name="Szövegdoboz 4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6" name="Szövegdoboz 5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7" name="Szövegdoboz 6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8" name="Szövegdoboz 7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9" name="Szövegdoboz 8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10" name="Szövegdoboz 9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A</a:t>
              </a:r>
              <a:endParaRPr lang="hu-HU" sz="1000" dirty="0"/>
            </a:p>
          </p:txBody>
        </p:sp>
      </p:grpSp>
      <p:graphicFrame>
        <p:nvGraphicFramePr>
          <p:cNvPr id="34" name="Táblázat 3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9324856"/>
              </p:ext>
            </p:extLst>
          </p:nvPr>
        </p:nvGraphicFramePr>
        <p:xfrm>
          <a:off x="0" y="0"/>
          <a:ext cx="3700947" cy="2102133"/>
        </p:xfrm>
        <a:graphic>
          <a:graphicData uri="http://schemas.openxmlformats.org/drawingml/2006/table">
            <a:tbl>
              <a:tblPr firstRow="1" firstCol="1" bandRow="1">
                <a:tableStyleId>{9D7B26C5-4107-4FEC-AEDC-1716B250A1EF}</a:tableStyleId>
              </a:tblPr>
              <a:tblGrid>
                <a:gridCol w="1233649"/>
                <a:gridCol w="1233649"/>
                <a:gridCol w="1233649"/>
              </a:tblGrid>
              <a:tr h="656883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TEVÉKENYSÉG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A </a:t>
                      </a:r>
                      <a:r>
                        <a:rPr lang="hu-HU" sz="1000" dirty="0" smtClean="0">
                          <a:effectLst/>
                        </a:rPr>
                        <a:t>TEVÉKENYSÉG </a:t>
                      </a:r>
                      <a:r>
                        <a:rPr lang="hu-HU" sz="1000" dirty="0">
                          <a:effectLst/>
                        </a:rPr>
                        <a:t>IDŐIGÉNYE (nap)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KÖZVETLENÜL MEGELŐZŐ TEVÉKENYSÉGEK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A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>
                          <a:effectLst/>
                        </a:rPr>
                        <a:t>–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B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C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2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D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1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B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E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5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C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  <a:tr h="24087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000">
                          <a:effectLst/>
                        </a:rPr>
                        <a:t>F</a:t>
                      </a:r>
                      <a:endParaRPr lang="hu-HU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4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hu-HU" sz="1100" dirty="0" smtClean="0">
                          <a:effectLst/>
                        </a:rPr>
                        <a:t>A, D, E</a:t>
                      </a:r>
                      <a:endParaRPr lang="hu-HU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182" name="Ellipszis 181"/>
          <p:cNvSpPr/>
          <p:nvPr/>
        </p:nvSpPr>
        <p:spPr>
          <a:xfrm>
            <a:off x="2268847" y="3607891"/>
            <a:ext cx="180000" cy="180000"/>
          </a:xfrm>
          <a:prstGeom prst="ellipse">
            <a:avLst/>
          </a:prstGeom>
          <a:solidFill>
            <a:srgbClr val="92D05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83" name="Egyenes összekötő nyíllal 182"/>
          <p:cNvCxnSpPr>
            <a:stCxn id="182" idx="6"/>
            <a:endCxn id="186" idx="2"/>
          </p:cNvCxnSpPr>
          <p:nvPr/>
        </p:nvCxnSpPr>
        <p:spPr>
          <a:xfrm>
            <a:off x="2448847" y="3697891"/>
            <a:ext cx="922895" cy="0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6" name="Ellipszis 185"/>
          <p:cNvSpPr/>
          <p:nvPr/>
        </p:nvSpPr>
        <p:spPr>
          <a:xfrm>
            <a:off x="3371742" y="3607891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189" name="Egyenes összekötő nyíllal 188"/>
          <p:cNvCxnSpPr>
            <a:stCxn id="186" idx="6"/>
            <a:endCxn id="195" idx="2"/>
          </p:cNvCxnSpPr>
          <p:nvPr/>
        </p:nvCxnSpPr>
        <p:spPr>
          <a:xfrm flipV="1">
            <a:off x="3551742" y="2907559"/>
            <a:ext cx="1291863" cy="7903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Egyenes összekötő nyíllal 189"/>
          <p:cNvCxnSpPr>
            <a:stCxn id="186" idx="6"/>
            <a:endCxn id="194" idx="2"/>
          </p:cNvCxnSpPr>
          <p:nvPr/>
        </p:nvCxnSpPr>
        <p:spPr>
          <a:xfrm>
            <a:off x="3551742" y="3697891"/>
            <a:ext cx="1294289" cy="741948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" name="Ellipszis 193"/>
          <p:cNvSpPr/>
          <p:nvPr/>
        </p:nvSpPr>
        <p:spPr>
          <a:xfrm>
            <a:off x="4846031" y="4349839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195" name="Ellipszis 194"/>
          <p:cNvSpPr/>
          <p:nvPr/>
        </p:nvSpPr>
        <p:spPr>
          <a:xfrm>
            <a:off x="4843605" y="2817559"/>
            <a:ext cx="180000" cy="18000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grpSp>
        <p:nvGrpSpPr>
          <p:cNvPr id="199" name="Csoportba foglalás 198"/>
          <p:cNvGrpSpPr/>
          <p:nvPr/>
        </p:nvGrpSpPr>
        <p:grpSpPr>
          <a:xfrm>
            <a:off x="3516506" y="4254254"/>
            <a:ext cx="999234" cy="588162"/>
            <a:chOff x="2451219" y="2817354"/>
            <a:chExt cx="999234" cy="588162"/>
          </a:xfrm>
        </p:grpSpPr>
        <p:grpSp>
          <p:nvGrpSpPr>
            <p:cNvPr id="200" name="Csoportba foglalás 199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08" name="Téglalap 207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09" name="Téglalap 208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0" name="Téglalap 209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1" name="Téglalap 210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2" name="Téglalap 211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3" name="Téglalap 212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14" name="Téglalap 213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01" name="Szövegdoboz 200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02" name="Szövegdoboz 201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03" name="Szövegdoboz 202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04" name="Szövegdoboz 203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2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05" name="Szövegdoboz 204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06" name="Szövegdoboz 205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07" name="Szövegdoboz 206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C</a:t>
              </a:r>
              <a:endParaRPr lang="hu-HU" sz="1000" dirty="0"/>
            </a:p>
          </p:txBody>
        </p:sp>
      </p:grpSp>
      <p:grpSp>
        <p:nvGrpSpPr>
          <p:cNvPr id="215" name="Csoportba foglalás 214"/>
          <p:cNvGrpSpPr/>
          <p:nvPr/>
        </p:nvGrpSpPr>
        <p:grpSpPr>
          <a:xfrm>
            <a:off x="3516506" y="2460128"/>
            <a:ext cx="999234" cy="588162"/>
            <a:chOff x="2451219" y="2817354"/>
            <a:chExt cx="999234" cy="588162"/>
          </a:xfrm>
        </p:grpSpPr>
        <p:grpSp>
          <p:nvGrpSpPr>
            <p:cNvPr id="216" name="Csoportba foglalás 21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24" name="Téglalap 22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25" name="Téglalap 22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6" name="Téglalap 22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7" name="Téglalap 22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8" name="Téglalap 22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29" name="Téglalap 22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30" name="Téglalap 22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17" name="Szövegdoboz 21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18" name="Szövegdoboz 21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19" name="Szövegdoboz 218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20" name="Szövegdoboz 219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21" name="Szövegdoboz 22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22" name="Szövegdoboz 221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223" name="Szövegdoboz 222"/>
            <p:cNvSpPr txBox="1"/>
            <p:nvPr/>
          </p:nvSpPr>
          <p:spPr>
            <a:xfrm>
              <a:off x="2839267" y="2987375"/>
              <a:ext cx="25840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B</a:t>
              </a:r>
              <a:endParaRPr lang="hu-HU" sz="1000" dirty="0"/>
            </a:p>
          </p:txBody>
        </p:sp>
      </p:grpSp>
      <p:sp>
        <p:nvSpPr>
          <p:cNvPr id="231" name="Ellipszis 230"/>
          <p:cNvSpPr/>
          <p:nvPr/>
        </p:nvSpPr>
        <p:spPr>
          <a:xfrm>
            <a:off x="6457605" y="3607863"/>
            <a:ext cx="180000" cy="180000"/>
          </a:xfrm>
          <a:prstGeom prst="ellipse">
            <a:avLst/>
          </a:prstGeom>
          <a:solidFill>
            <a:srgbClr val="FFC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32" name="Egyenes összekötő nyíllal 231"/>
          <p:cNvCxnSpPr>
            <a:stCxn id="195" idx="6"/>
            <a:endCxn id="231" idx="2"/>
          </p:cNvCxnSpPr>
          <p:nvPr/>
        </p:nvCxnSpPr>
        <p:spPr>
          <a:xfrm>
            <a:off x="5023605" y="2907559"/>
            <a:ext cx="1434000" cy="7903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35" name="Csoportba foglalás 234"/>
          <p:cNvGrpSpPr/>
          <p:nvPr/>
        </p:nvGrpSpPr>
        <p:grpSpPr>
          <a:xfrm>
            <a:off x="5195988" y="2229397"/>
            <a:ext cx="999234" cy="588162"/>
            <a:chOff x="2451219" y="2817354"/>
            <a:chExt cx="999234" cy="588162"/>
          </a:xfrm>
        </p:grpSpPr>
        <p:grpSp>
          <p:nvGrpSpPr>
            <p:cNvPr id="236" name="Csoportba foglalás 235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44" name="Téglalap 243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45" name="Téglalap 244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6" name="Téglalap 245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7" name="Téglalap 246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8" name="Téglalap 247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49" name="Téglalap 248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50" name="Téglalap 249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37" name="Szövegdoboz 236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6</a:t>
              </a:r>
              <a:endParaRPr lang="hu-HU" sz="1000" dirty="0"/>
            </a:p>
          </p:txBody>
        </p:sp>
        <p:sp>
          <p:nvSpPr>
            <p:cNvPr id="238" name="Szövegdoboz 237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</a:t>
              </a:r>
              <a:endParaRPr lang="hu-HU" sz="1000" dirty="0"/>
            </a:p>
          </p:txBody>
        </p:sp>
        <p:sp>
          <p:nvSpPr>
            <p:cNvPr id="239" name="Szövegdoboz 238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240" name="Szövegdoboz 239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8</a:t>
              </a:r>
              <a:endParaRPr lang="hu-HU" sz="1000" dirty="0"/>
            </a:p>
          </p:txBody>
        </p:sp>
        <p:sp>
          <p:nvSpPr>
            <p:cNvPr id="241" name="Szövegdoboz 240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242" name="Szövegdoboz 241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243" name="Szövegdoboz 242"/>
            <p:cNvSpPr txBox="1"/>
            <p:nvPr/>
          </p:nvSpPr>
          <p:spPr>
            <a:xfrm>
              <a:off x="2839267" y="2987375"/>
              <a:ext cx="26321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D</a:t>
              </a:r>
              <a:endParaRPr lang="hu-HU" sz="1000" dirty="0"/>
            </a:p>
          </p:txBody>
        </p:sp>
      </p:grpSp>
      <p:cxnSp>
        <p:nvCxnSpPr>
          <p:cNvPr id="253" name="Egyenes összekötő nyíllal 252"/>
          <p:cNvCxnSpPr>
            <a:stCxn id="194" idx="6"/>
            <a:endCxn id="231" idx="2"/>
          </p:cNvCxnSpPr>
          <p:nvPr/>
        </p:nvCxnSpPr>
        <p:spPr>
          <a:xfrm flipV="1">
            <a:off x="5026031" y="3697863"/>
            <a:ext cx="1431574" cy="741976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56" name="Csoportba foglalás 255"/>
          <p:cNvGrpSpPr/>
          <p:nvPr/>
        </p:nvGrpSpPr>
        <p:grpSpPr>
          <a:xfrm>
            <a:off x="5195988" y="4527223"/>
            <a:ext cx="999234" cy="588162"/>
            <a:chOff x="2451219" y="2817354"/>
            <a:chExt cx="999234" cy="588162"/>
          </a:xfrm>
        </p:grpSpPr>
        <p:grpSp>
          <p:nvGrpSpPr>
            <p:cNvPr id="257" name="Csoportba foglalás 256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65" name="Téglalap 264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66" name="Téglalap 265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7" name="Téglalap 266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8" name="Téglalap 267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69" name="Téglalap 268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0" name="Téglalap 269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71" name="Téglalap 270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58" name="Szövegdoboz 257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59" name="Szövegdoboz 258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5</a:t>
              </a:r>
              <a:endParaRPr lang="hu-HU" sz="1000" dirty="0"/>
            </a:p>
          </p:txBody>
        </p:sp>
        <p:sp>
          <p:nvSpPr>
            <p:cNvPr id="260" name="Szövegdoboz 259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9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61" name="Szövegdoboz 260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62" name="Szövegdoboz 261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0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63" name="Szövegdoboz 262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264" name="Szövegdoboz 263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E</a:t>
              </a:r>
              <a:endParaRPr lang="hu-HU" sz="1000" dirty="0"/>
            </a:p>
          </p:txBody>
        </p:sp>
      </p:grpSp>
      <p:sp>
        <p:nvSpPr>
          <p:cNvPr id="274" name="Ellipszis 273"/>
          <p:cNvSpPr/>
          <p:nvPr/>
        </p:nvSpPr>
        <p:spPr>
          <a:xfrm>
            <a:off x="7799179" y="3607863"/>
            <a:ext cx="180000" cy="180000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cxnSp>
        <p:nvCxnSpPr>
          <p:cNvPr id="275" name="Egyenes összekötő nyíllal 274"/>
          <p:cNvCxnSpPr>
            <a:stCxn id="231" idx="6"/>
            <a:endCxn id="274" idx="2"/>
          </p:cNvCxnSpPr>
          <p:nvPr/>
        </p:nvCxnSpPr>
        <p:spPr>
          <a:xfrm>
            <a:off x="6637605" y="3697863"/>
            <a:ext cx="1161574" cy="0"/>
          </a:xfrm>
          <a:prstGeom prst="straightConnector1">
            <a:avLst/>
          </a:prstGeom>
          <a:ln w="38100" cmpd="dbl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78" name="Csoportba foglalás 277"/>
          <p:cNvGrpSpPr/>
          <p:nvPr/>
        </p:nvGrpSpPr>
        <p:grpSpPr>
          <a:xfrm>
            <a:off x="6736609" y="3073758"/>
            <a:ext cx="1034342" cy="588162"/>
            <a:chOff x="2451219" y="2817354"/>
            <a:chExt cx="1034342" cy="588162"/>
          </a:xfrm>
        </p:grpSpPr>
        <p:grpSp>
          <p:nvGrpSpPr>
            <p:cNvPr id="279" name="Csoportba foglalás 278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287" name="Téglalap 286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288" name="Téglalap 287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89" name="Téglalap 288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90" name="Téglalap 289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91" name="Téglalap 290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92" name="Téglalap 291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293" name="Téglalap 292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80" name="Szövegdoboz 279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281" name="Szövegdoboz 280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4</a:t>
              </a:r>
              <a:endParaRPr lang="hu-HU" sz="1000" dirty="0"/>
            </a:p>
          </p:txBody>
        </p:sp>
        <p:sp>
          <p:nvSpPr>
            <p:cNvPr id="282" name="Szövegdoboz 281"/>
            <p:cNvSpPr txBox="1"/>
            <p:nvPr/>
          </p:nvSpPr>
          <p:spPr>
            <a:xfrm>
              <a:off x="3164752" y="2817354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b="1" dirty="0" smtClean="0">
                  <a:solidFill>
                    <a:srgbClr val="FF0000"/>
                  </a:solidFill>
                </a:rPr>
                <a:t>13</a:t>
              </a:r>
              <a:endParaRPr lang="hu-HU" sz="1000" b="1" dirty="0">
                <a:solidFill>
                  <a:srgbClr val="FF0000"/>
                </a:solidFill>
              </a:endParaRPr>
            </a:p>
          </p:txBody>
        </p:sp>
        <p:sp>
          <p:nvSpPr>
            <p:cNvPr id="283" name="Szövegdoboz 282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284" name="Szövegdoboz 283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285" name="Szövegdoboz 284"/>
            <p:cNvSpPr txBox="1"/>
            <p:nvPr/>
          </p:nvSpPr>
          <p:spPr>
            <a:xfrm>
              <a:off x="3169449" y="3157762"/>
              <a:ext cx="31611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13</a:t>
              </a:r>
              <a:endParaRPr lang="hu-HU" sz="1000" dirty="0"/>
            </a:p>
          </p:txBody>
        </p:sp>
        <p:sp>
          <p:nvSpPr>
            <p:cNvPr id="286" name="Szövegdoboz 285"/>
            <p:cNvSpPr txBox="1"/>
            <p:nvPr/>
          </p:nvSpPr>
          <p:spPr>
            <a:xfrm>
              <a:off x="2839267" y="2987375"/>
              <a:ext cx="24718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</a:t>
              </a:r>
              <a:endParaRPr lang="hu-HU" sz="1000" dirty="0"/>
            </a:p>
          </p:txBody>
        </p:sp>
      </p:grpSp>
      <p:cxnSp>
        <p:nvCxnSpPr>
          <p:cNvPr id="294" name="Egyenes összekötő nyíllal 293"/>
          <p:cNvCxnSpPr>
            <a:endCxn id="231" idx="2"/>
          </p:cNvCxnSpPr>
          <p:nvPr/>
        </p:nvCxnSpPr>
        <p:spPr>
          <a:xfrm>
            <a:off x="3630043" y="3697863"/>
            <a:ext cx="2827562" cy="0"/>
          </a:xfrm>
          <a:prstGeom prst="straightConnector1">
            <a:avLst/>
          </a:prstGeom>
          <a:ln>
            <a:prstDash val="lg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97" name="Csoportba foglalás 296"/>
          <p:cNvGrpSpPr/>
          <p:nvPr/>
        </p:nvGrpSpPr>
        <p:grpSpPr>
          <a:xfrm>
            <a:off x="4469995" y="3309040"/>
            <a:ext cx="999234" cy="588162"/>
            <a:chOff x="2451219" y="2817354"/>
            <a:chExt cx="999234" cy="588162"/>
          </a:xfrm>
        </p:grpSpPr>
        <p:grpSp>
          <p:nvGrpSpPr>
            <p:cNvPr id="298" name="Csoportba foglalás 297"/>
            <p:cNvGrpSpPr/>
            <p:nvPr/>
          </p:nvGrpSpPr>
          <p:grpSpPr>
            <a:xfrm>
              <a:off x="2451219" y="2864265"/>
              <a:ext cx="999234" cy="492808"/>
              <a:chOff x="2451219" y="2864265"/>
              <a:chExt cx="999234" cy="492808"/>
            </a:xfrm>
          </p:grpSpPr>
          <p:sp>
            <p:nvSpPr>
              <p:cNvPr id="306" name="Téglalap 305"/>
              <p:cNvSpPr/>
              <p:nvPr/>
            </p:nvSpPr>
            <p:spPr>
              <a:xfrm>
                <a:off x="2451219" y="3016665"/>
                <a:ext cx="999234" cy="188008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 dirty="0"/>
              </a:p>
            </p:txBody>
          </p:sp>
          <p:sp>
            <p:nvSpPr>
              <p:cNvPr id="307" name="Téglalap 306"/>
              <p:cNvSpPr/>
              <p:nvPr/>
            </p:nvSpPr>
            <p:spPr>
              <a:xfrm>
                <a:off x="2451219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8" name="Téglalap 307"/>
              <p:cNvSpPr/>
              <p:nvPr/>
            </p:nvSpPr>
            <p:spPr>
              <a:xfrm>
                <a:off x="2784297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09" name="Téglalap 308"/>
              <p:cNvSpPr/>
              <p:nvPr/>
            </p:nvSpPr>
            <p:spPr>
              <a:xfrm>
                <a:off x="3117375" y="3204673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10" name="Téglalap 309"/>
              <p:cNvSpPr/>
              <p:nvPr/>
            </p:nvSpPr>
            <p:spPr>
              <a:xfrm>
                <a:off x="2451219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11" name="Téglalap 310"/>
              <p:cNvSpPr/>
              <p:nvPr/>
            </p:nvSpPr>
            <p:spPr>
              <a:xfrm>
                <a:off x="2784297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  <p:sp>
            <p:nvSpPr>
              <p:cNvPr id="312" name="Téglalap 311"/>
              <p:cNvSpPr/>
              <p:nvPr/>
            </p:nvSpPr>
            <p:spPr>
              <a:xfrm>
                <a:off x="3117375" y="2864265"/>
                <a:ext cx="333078" cy="1524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hu-HU"/>
              </a:p>
            </p:txBody>
          </p:sp>
        </p:grpSp>
        <p:sp>
          <p:nvSpPr>
            <p:cNvPr id="299" name="Szövegdoboz 298"/>
            <p:cNvSpPr txBox="1"/>
            <p:nvPr/>
          </p:nvSpPr>
          <p:spPr>
            <a:xfrm>
              <a:off x="2506189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300" name="Szövegdoboz 299"/>
            <p:cNvSpPr txBox="1"/>
            <p:nvPr/>
          </p:nvSpPr>
          <p:spPr>
            <a:xfrm>
              <a:off x="2839960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0</a:t>
              </a:r>
              <a:endParaRPr lang="hu-HU" sz="1000" dirty="0"/>
            </a:p>
          </p:txBody>
        </p:sp>
        <p:sp>
          <p:nvSpPr>
            <p:cNvPr id="301" name="Szövegdoboz 300"/>
            <p:cNvSpPr txBox="1"/>
            <p:nvPr/>
          </p:nvSpPr>
          <p:spPr>
            <a:xfrm>
              <a:off x="3164752" y="2817354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2</a:t>
              </a:r>
              <a:endParaRPr lang="hu-HU" sz="1000" dirty="0"/>
            </a:p>
          </p:txBody>
        </p:sp>
        <p:sp>
          <p:nvSpPr>
            <p:cNvPr id="302" name="Szövegdoboz 301"/>
            <p:cNvSpPr txBox="1"/>
            <p:nvPr/>
          </p:nvSpPr>
          <p:spPr>
            <a:xfrm>
              <a:off x="2506189" y="3159295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303" name="Szövegdoboz 302"/>
            <p:cNvSpPr txBox="1"/>
            <p:nvPr/>
          </p:nvSpPr>
          <p:spPr>
            <a:xfrm>
              <a:off x="2839267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7</a:t>
              </a:r>
              <a:endParaRPr lang="hu-HU" sz="1000" dirty="0"/>
            </a:p>
          </p:txBody>
        </p:sp>
        <p:sp>
          <p:nvSpPr>
            <p:cNvPr id="304" name="Szövegdoboz 303"/>
            <p:cNvSpPr txBox="1"/>
            <p:nvPr/>
          </p:nvSpPr>
          <p:spPr>
            <a:xfrm>
              <a:off x="3169449" y="3157762"/>
              <a:ext cx="25039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9</a:t>
              </a:r>
              <a:endParaRPr lang="hu-HU" sz="1000" dirty="0"/>
            </a:p>
          </p:txBody>
        </p:sp>
        <p:sp>
          <p:nvSpPr>
            <p:cNvPr id="305" name="Szövegdoboz 304"/>
            <p:cNvSpPr txBox="1"/>
            <p:nvPr/>
          </p:nvSpPr>
          <p:spPr>
            <a:xfrm>
              <a:off x="2694888" y="2999407"/>
              <a:ext cx="51007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hu-HU" sz="1000" dirty="0" smtClean="0"/>
                <a:t>FIKTÍV</a:t>
              </a:r>
              <a:endParaRPr lang="hu-HU" sz="1000" dirty="0"/>
            </a:p>
          </p:txBody>
        </p:sp>
      </p:grpSp>
      <p:sp>
        <p:nvSpPr>
          <p:cNvPr id="313" name="Szövegdoboz 312"/>
          <p:cNvSpPr txBox="1"/>
          <p:nvPr/>
        </p:nvSpPr>
        <p:spPr>
          <a:xfrm>
            <a:off x="4464420" y="1325247"/>
            <a:ext cx="25938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Kritikus út: A -&gt; C -&gt; E -&gt; F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66375645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4439652" y="806116"/>
            <a:ext cx="3547766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30000" b="1" dirty="0" smtClean="0">
                <a:solidFill>
                  <a:prstClr val="white"/>
                </a:solidFill>
              </a:rPr>
              <a:t>M</a:t>
            </a:r>
            <a:endParaRPr lang="hu-HU" sz="30000" b="1" dirty="0">
              <a:solidFill>
                <a:prstClr val="white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509538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23177</TotalTime>
  <Words>1991</Words>
  <Application>Microsoft Office PowerPoint</Application>
  <PresentationFormat>Szélesvásznú</PresentationFormat>
  <Paragraphs>1311</Paragraphs>
  <Slides>24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5</vt:i4>
      </vt:variant>
      <vt:variant>
        <vt:lpstr>Téma</vt:lpstr>
      </vt:variant>
      <vt:variant>
        <vt:i4>1</vt:i4>
      </vt:variant>
      <vt:variant>
        <vt:lpstr>Diacímek</vt:lpstr>
      </vt:variant>
      <vt:variant>
        <vt:i4>24</vt:i4>
      </vt:variant>
    </vt:vector>
  </HeadingPairs>
  <TitlesOfParts>
    <vt:vector size="30" baseType="lpstr">
      <vt:lpstr>Arial</vt:lpstr>
      <vt:lpstr>Calibri</vt:lpstr>
      <vt:lpstr>Calibri Light</vt:lpstr>
      <vt:lpstr>Cambria</vt:lpstr>
      <vt:lpstr>Times New Roman</vt:lpstr>
      <vt:lpstr>Office-téma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bemutató</dc:title>
  <dc:creator>Bánhalmi Árpád</dc:creator>
  <cp:lastModifiedBy>Bánhalmi Árpád</cp:lastModifiedBy>
  <cp:revision>105</cp:revision>
  <dcterms:created xsi:type="dcterms:W3CDTF">2020-06-30T11:40:52Z</dcterms:created>
  <dcterms:modified xsi:type="dcterms:W3CDTF">2020-07-17T13:05:07Z</dcterms:modified>
</cp:coreProperties>
</file>