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90" r:id="rId4"/>
    <p:sldId id="291" r:id="rId5"/>
    <p:sldId id="267" r:id="rId6"/>
    <p:sldId id="268" r:id="rId7"/>
    <p:sldId id="292" r:id="rId8"/>
    <p:sldId id="293" r:id="rId9"/>
    <p:sldId id="265" r:id="rId10"/>
    <p:sldId id="276" r:id="rId11"/>
    <p:sldId id="294" r:id="rId12"/>
    <p:sldId id="296" r:id="rId13"/>
    <p:sldId id="277" r:id="rId14"/>
    <p:sldId id="278" r:id="rId15"/>
    <p:sldId id="295" r:id="rId16"/>
    <p:sldId id="297" r:id="rId17"/>
    <p:sldId id="266" r:id="rId18"/>
    <p:sldId id="283" r:id="rId19"/>
    <p:sldId id="299" r:id="rId20"/>
    <p:sldId id="298" r:id="rId21"/>
    <p:sldId id="286" r:id="rId22"/>
    <p:sldId id="285" r:id="rId23"/>
    <p:sldId id="300" r:id="rId24"/>
    <p:sldId id="301" r:id="rId25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Világos stílus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43" autoAdjust="0"/>
    <p:restoredTop sz="94660"/>
  </p:normalViewPr>
  <p:slideViewPr>
    <p:cSldViewPr snapToGrid="0">
      <p:cViewPr varScale="1">
        <p:scale>
          <a:sx n="93" d="100"/>
          <a:sy n="93" d="100"/>
        </p:scale>
        <p:origin x="4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A1104-7E6F-4EA5-9DBB-133B7AF74AF8}" type="datetimeFigureOut">
              <a:rPr lang="hu-HU" smtClean="0"/>
              <a:t>2020.07.16.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37878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A1104-7E6F-4EA5-9DBB-133B7AF74AF8}" type="datetimeFigureOut">
              <a:rPr lang="hu-HU" smtClean="0"/>
              <a:t>2020.07.16.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10815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A1104-7E6F-4EA5-9DBB-133B7AF74AF8}" type="datetimeFigureOut">
              <a:rPr lang="hu-HU" smtClean="0"/>
              <a:t>2020.07.16.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6098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A1104-7E6F-4EA5-9DBB-133B7AF74AF8}" type="datetimeFigureOut">
              <a:rPr lang="hu-HU" smtClean="0"/>
              <a:t>2020.07.16.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65976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A1104-7E6F-4EA5-9DBB-133B7AF74AF8}" type="datetimeFigureOut">
              <a:rPr lang="hu-HU" smtClean="0"/>
              <a:t>2020.07.16.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24156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A1104-7E6F-4EA5-9DBB-133B7AF74AF8}" type="datetimeFigureOut">
              <a:rPr lang="hu-HU" smtClean="0"/>
              <a:t>2020.07.16.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67081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A1104-7E6F-4EA5-9DBB-133B7AF74AF8}" type="datetimeFigureOut">
              <a:rPr lang="hu-HU" smtClean="0"/>
              <a:t>2020.07.16.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78345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A1104-7E6F-4EA5-9DBB-133B7AF74AF8}" type="datetimeFigureOut">
              <a:rPr lang="hu-HU" smtClean="0"/>
              <a:t>2020.07.16.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15578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A1104-7E6F-4EA5-9DBB-133B7AF74AF8}" type="datetimeFigureOut">
              <a:rPr lang="hu-HU" smtClean="0"/>
              <a:t>2020.07.16.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90723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A1104-7E6F-4EA5-9DBB-133B7AF74AF8}" type="datetimeFigureOut">
              <a:rPr lang="hu-HU" smtClean="0"/>
              <a:t>2020.07.16.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12485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A1104-7E6F-4EA5-9DBB-133B7AF74AF8}" type="datetimeFigureOut">
              <a:rPr lang="hu-HU" smtClean="0"/>
              <a:t>2020.07.16.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26511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A1104-7E6F-4EA5-9DBB-133B7AF74AF8}" type="datetimeFigureOut">
              <a:rPr lang="hu-HU" smtClean="0"/>
              <a:t>2020.07.16.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29D40-A310-4762-AF6A-86FA96A379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2856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5113421" y="878306"/>
            <a:ext cx="2002471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0000" b="1" dirty="0" smtClean="0">
                <a:solidFill>
                  <a:schemeClr val="bg1"/>
                </a:solidFill>
              </a:rPr>
              <a:t>S</a:t>
            </a:r>
            <a:endParaRPr lang="hu-HU" sz="30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305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106444"/>
              </p:ext>
            </p:extLst>
          </p:nvPr>
        </p:nvGraphicFramePr>
        <p:xfrm>
          <a:off x="-7251" y="-17680"/>
          <a:ext cx="2255178" cy="24298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D, 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21" name="Ellipszis 20"/>
          <p:cNvSpPr/>
          <p:nvPr/>
        </p:nvSpPr>
        <p:spPr>
          <a:xfrm>
            <a:off x="3180619" y="306822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350" name="Csoportba foglalás 349"/>
          <p:cNvGrpSpPr/>
          <p:nvPr/>
        </p:nvGrpSpPr>
        <p:grpSpPr>
          <a:xfrm>
            <a:off x="8629824" y="261461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</p:grpSp>
      <p:grpSp>
        <p:nvGrpSpPr>
          <p:cNvPr id="462" name="Csoportba foglalás 461"/>
          <p:cNvGrpSpPr/>
          <p:nvPr/>
        </p:nvGrpSpPr>
        <p:grpSpPr>
          <a:xfrm>
            <a:off x="10073705" y="259928"/>
            <a:ext cx="999234" cy="588162"/>
            <a:chOff x="2451219" y="2817354"/>
            <a:chExt cx="999234" cy="588162"/>
          </a:xfrm>
        </p:grpSpPr>
        <p:grpSp>
          <p:nvGrpSpPr>
            <p:cNvPr id="463" name="Csoportba foglalás 46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71" name="Téglalap 47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5" name="Téglalap 47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6" name="Téglalap 47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7" name="Téglalap 47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4" name="Szövegdoboz 46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8" name="Szövegdoboz 46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9" name="Szövegdoboz 46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70" name="Szövegdoboz 469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sp>
        <p:nvSpPr>
          <p:cNvPr id="233" name="Ellipszis 232"/>
          <p:cNvSpPr/>
          <p:nvPr/>
        </p:nvSpPr>
        <p:spPr>
          <a:xfrm>
            <a:off x="5192087" y="30726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35" name="Egyenes összekötő nyíllal 234"/>
          <p:cNvCxnSpPr>
            <a:stCxn id="21" idx="6"/>
            <a:endCxn id="233" idx="2"/>
          </p:cNvCxnSpPr>
          <p:nvPr/>
        </p:nvCxnSpPr>
        <p:spPr>
          <a:xfrm>
            <a:off x="3360619" y="3158226"/>
            <a:ext cx="1831468" cy="44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gyenes összekötő nyíllal 237"/>
          <p:cNvCxnSpPr>
            <a:stCxn id="233" idx="6"/>
            <a:endCxn id="239" idx="3"/>
          </p:cNvCxnSpPr>
          <p:nvPr/>
        </p:nvCxnSpPr>
        <p:spPr>
          <a:xfrm flipV="1">
            <a:off x="5372087" y="2139439"/>
            <a:ext cx="1442550" cy="1023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Ellipszis 238"/>
          <p:cNvSpPr/>
          <p:nvPr/>
        </p:nvSpPr>
        <p:spPr>
          <a:xfrm>
            <a:off x="6788277" y="198579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0" name="Ellipszis 239"/>
          <p:cNvSpPr/>
          <p:nvPr/>
        </p:nvSpPr>
        <p:spPr>
          <a:xfrm>
            <a:off x="6788277" y="394293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2" name="Egyenes összekötő nyíllal 241"/>
          <p:cNvCxnSpPr>
            <a:stCxn id="233" idx="6"/>
            <a:endCxn id="240" idx="1"/>
          </p:cNvCxnSpPr>
          <p:nvPr/>
        </p:nvCxnSpPr>
        <p:spPr>
          <a:xfrm>
            <a:off x="5372087" y="3162651"/>
            <a:ext cx="1442550" cy="8066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Ellipszis 244"/>
          <p:cNvSpPr/>
          <p:nvPr/>
        </p:nvSpPr>
        <p:spPr>
          <a:xfrm>
            <a:off x="8230665" y="306822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6" name="Egyenes összekötő nyíllal 245"/>
          <p:cNvCxnSpPr>
            <a:stCxn id="239" idx="5"/>
            <a:endCxn id="245" idx="1"/>
          </p:cNvCxnSpPr>
          <p:nvPr/>
        </p:nvCxnSpPr>
        <p:spPr>
          <a:xfrm>
            <a:off x="6941917" y="2139439"/>
            <a:ext cx="1315108" cy="955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Egyenes összekötő nyíllal 248"/>
          <p:cNvCxnSpPr>
            <a:stCxn id="240" idx="6"/>
            <a:endCxn id="245" idx="3"/>
          </p:cNvCxnSpPr>
          <p:nvPr/>
        </p:nvCxnSpPr>
        <p:spPr>
          <a:xfrm flipV="1">
            <a:off x="6968277" y="3221866"/>
            <a:ext cx="1288748" cy="811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zövegdoboz 14"/>
          <p:cNvSpPr txBox="1"/>
          <p:nvPr/>
        </p:nvSpPr>
        <p:spPr>
          <a:xfrm>
            <a:off x="4276353" y="261701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A</a:t>
            </a:r>
            <a:endParaRPr lang="hu-HU" dirty="0"/>
          </a:p>
        </p:txBody>
      </p:sp>
      <p:sp>
        <p:nvSpPr>
          <p:cNvPr id="254" name="Szövegdoboz 253"/>
          <p:cNvSpPr txBox="1"/>
          <p:nvPr/>
        </p:nvSpPr>
        <p:spPr>
          <a:xfrm>
            <a:off x="4273437" y="388671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B</a:t>
            </a:r>
            <a:endParaRPr lang="hu-HU" dirty="0"/>
          </a:p>
        </p:txBody>
      </p:sp>
      <p:sp>
        <p:nvSpPr>
          <p:cNvPr id="255" name="Szövegdoboz 254"/>
          <p:cNvSpPr txBox="1"/>
          <p:nvPr/>
        </p:nvSpPr>
        <p:spPr>
          <a:xfrm>
            <a:off x="5934504" y="236722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C</a:t>
            </a:r>
            <a:endParaRPr lang="hu-HU" dirty="0"/>
          </a:p>
        </p:txBody>
      </p:sp>
      <p:sp>
        <p:nvSpPr>
          <p:cNvPr id="50" name="Ellipszis 49"/>
          <p:cNvSpPr/>
          <p:nvPr/>
        </p:nvSpPr>
        <p:spPr>
          <a:xfrm>
            <a:off x="4851192" y="428383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51" name="Egyenes összekötő nyíllal 50"/>
          <p:cNvCxnSpPr>
            <a:stCxn id="50" idx="6"/>
            <a:endCxn id="240" idx="2"/>
          </p:cNvCxnSpPr>
          <p:nvPr/>
        </p:nvCxnSpPr>
        <p:spPr>
          <a:xfrm flipV="1">
            <a:off x="5031192" y="4032936"/>
            <a:ext cx="1757085" cy="340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gyenes összekötő nyíllal 51"/>
          <p:cNvCxnSpPr>
            <a:stCxn id="21" idx="6"/>
            <a:endCxn id="50" idx="2"/>
          </p:cNvCxnSpPr>
          <p:nvPr/>
        </p:nvCxnSpPr>
        <p:spPr>
          <a:xfrm>
            <a:off x="3360619" y="3158226"/>
            <a:ext cx="1490573" cy="12156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Szövegdoboz 57"/>
          <p:cNvSpPr txBox="1"/>
          <p:nvPr/>
        </p:nvSpPr>
        <p:spPr>
          <a:xfrm>
            <a:off x="6007181" y="425066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F</a:t>
            </a:r>
            <a:endParaRPr lang="hu-HU" dirty="0"/>
          </a:p>
        </p:txBody>
      </p:sp>
      <p:sp>
        <p:nvSpPr>
          <p:cNvPr id="60" name="Ellipszis 59"/>
          <p:cNvSpPr/>
          <p:nvPr/>
        </p:nvSpPr>
        <p:spPr>
          <a:xfrm>
            <a:off x="9295980" y="416604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61" name="Egyenes összekötő nyíllal 60"/>
          <p:cNvCxnSpPr>
            <a:stCxn id="50" idx="6"/>
            <a:endCxn id="60" idx="2"/>
          </p:cNvCxnSpPr>
          <p:nvPr/>
        </p:nvCxnSpPr>
        <p:spPr>
          <a:xfrm flipV="1">
            <a:off x="5031192" y="4256045"/>
            <a:ext cx="4264788" cy="1177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gyenes összekötő nyíllal 61"/>
          <p:cNvCxnSpPr>
            <a:stCxn id="245" idx="5"/>
            <a:endCxn id="60" idx="2"/>
          </p:cNvCxnSpPr>
          <p:nvPr/>
        </p:nvCxnSpPr>
        <p:spPr>
          <a:xfrm>
            <a:off x="8384305" y="3221866"/>
            <a:ext cx="911675" cy="10341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Szövegdoboz 66"/>
          <p:cNvSpPr txBox="1"/>
          <p:nvPr/>
        </p:nvSpPr>
        <p:spPr>
          <a:xfrm>
            <a:off x="7447381" y="2432346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G</a:t>
            </a:r>
            <a:endParaRPr lang="hu-HU" dirty="0"/>
          </a:p>
        </p:txBody>
      </p:sp>
      <p:sp>
        <p:nvSpPr>
          <p:cNvPr id="68" name="Szövegdoboz 67"/>
          <p:cNvSpPr txBox="1"/>
          <p:nvPr/>
        </p:nvSpPr>
        <p:spPr>
          <a:xfrm>
            <a:off x="7255751" y="3548741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H</a:t>
            </a:r>
            <a:endParaRPr lang="hu-HU" dirty="0"/>
          </a:p>
        </p:txBody>
      </p:sp>
      <p:sp>
        <p:nvSpPr>
          <p:cNvPr id="69" name="Szövegdoboz 68"/>
          <p:cNvSpPr txBox="1"/>
          <p:nvPr/>
        </p:nvSpPr>
        <p:spPr>
          <a:xfrm>
            <a:off x="5901247" y="3364075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D</a:t>
            </a:r>
            <a:endParaRPr lang="hu-HU" dirty="0"/>
          </a:p>
        </p:txBody>
      </p:sp>
      <p:sp>
        <p:nvSpPr>
          <p:cNvPr id="70" name="Szövegdoboz 69"/>
          <p:cNvSpPr txBox="1"/>
          <p:nvPr/>
        </p:nvSpPr>
        <p:spPr>
          <a:xfrm>
            <a:off x="5901247" y="395651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E</a:t>
            </a:r>
            <a:endParaRPr lang="hu-HU" dirty="0"/>
          </a:p>
        </p:txBody>
      </p:sp>
      <p:sp>
        <p:nvSpPr>
          <p:cNvPr id="71" name="Szövegdoboz 70"/>
          <p:cNvSpPr txBox="1"/>
          <p:nvPr/>
        </p:nvSpPr>
        <p:spPr>
          <a:xfrm>
            <a:off x="8684794" y="3562274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I</a:t>
            </a:r>
            <a:endParaRPr lang="hu-HU" dirty="0"/>
          </a:p>
        </p:txBody>
      </p:sp>
      <p:sp>
        <p:nvSpPr>
          <p:cNvPr id="72" name="Szövegdoboz 71"/>
          <p:cNvSpPr txBox="1"/>
          <p:nvPr/>
        </p:nvSpPr>
        <p:spPr>
          <a:xfrm>
            <a:off x="2646948" y="245649"/>
            <a:ext cx="208422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600" dirty="0" smtClean="0">
                <a:solidFill>
                  <a:srgbClr val="FF0000"/>
                </a:solidFill>
              </a:rPr>
              <a:t>FB 04</a:t>
            </a:r>
            <a:endParaRPr lang="hu-HU" sz="6600" dirty="0">
              <a:solidFill>
                <a:srgbClr val="FF0000"/>
              </a:solidFill>
            </a:endParaRPr>
          </a:p>
        </p:txBody>
      </p:sp>
      <p:sp>
        <p:nvSpPr>
          <p:cNvPr id="63" name="Szövegdoboz 62"/>
          <p:cNvSpPr txBox="1"/>
          <p:nvPr/>
        </p:nvSpPr>
        <p:spPr>
          <a:xfrm>
            <a:off x="2646947" y="1070308"/>
            <a:ext cx="2225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rgbClr val="FF0000"/>
                </a:solidFill>
              </a:rPr>
              <a:t>A megoldás videón.</a:t>
            </a:r>
            <a:endParaRPr lang="hu-H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586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48915" y="846026"/>
            <a:ext cx="88311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Valamely gazdasági folyamat tevékenységlistája, a tevékenységek napban megadott időigénye és a közvetlen megelőzési listája: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499282" y="4531713"/>
            <a:ext cx="4668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Rajzolja fel a hálót és adja meg a kritikus utat!</a:t>
            </a:r>
            <a:endParaRPr lang="hu-HU" dirty="0"/>
          </a:p>
        </p:txBody>
      </p:sp>
      <p:sp>
        <p:nvSpPr>
          <p:cNvPr id="116" name="Téglalap 115"/>
          <p:cNvSpPr/>
          <p:nvPr/>
        </p:nvSpPr>
        <p:spPr>
          <a:xfrm>
            <a:off x="499282" y="5069123"/>
            <a:ext cx="58360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Legha</a:t>
            </a:r>
            <a:r>
              <a:rPr lang="hu-HU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marabb hányadik napon fejeződhet be a folyamat?</a:t>
            </a:r>
          </a:p>
          <a:p>
            <a:endParaRPr lang="hu-HU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hu-HU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Legfeljebb hány nappal nőhet a H tevékenység időigénye,</a:t>
            </a:r>
          </a:p>
          <a:p>
            <a:r>
              <a:rPr lang="hu-HU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hogy ez a határidő legfeljebb 1 nappal nőjön?</a:t>
            </a:r>
            <a:endParaRPr lang="hu-HU" dirty="0"/>
          </a:p>
        </p:txBody>
      </p:sp>
      <p:sp>
        <p:nvSpPr>
          <p:cNvPr id="8" name="Téglalap 7"/>
          <p:cNvSpPr/>
          <p:nvPr/>
        </p:nvSpPr>
        <p:spPr>
          <a:xfrm>
            <a:off x="1668378" y="0"/>
            <a:ext cx="883117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2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HÁLÓTERVEZÉS</a:t>
            </a:r>
          </a:p>
          <a:p>
            <a:pPr algn="ctr"/>
            <a:r>
              <a:rPr lang="hu-HU" sz="2000" b="1" dirty="0" smtClean="0">
                <a:solidFill>
                  <a:srgbClr val="C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FELADATBANK </a:t>
            </a:r>
            <a:r>
              <a:rPr lang="hu-HU" sz="20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</a:t>
            </a:r>
            <a:endParaRPr lang="hu-HU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9" name="Tábláza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303587"/>
              </p:ext>
            </p:extLst>
          </p:nvPr>
        </p:nvGraphicFramePr>
        <p:xfrm>
          <a:off x="4023327" y="1660435"/>
          <a:ext cx="3159525" cy="2703197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053175"/>
                <a:gridCol w="1053175"/>
                <a:gridCol w="1053175"/>
              </a:tblGrid>
              <a:tr h="6286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30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30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30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30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30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30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30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30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D, 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30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G,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6883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287891"/>
              </p:ext>
            </p:extLst>
          </p:nvPr>
        </p:nvGraphicFramePr>
        <p:xfrm>
          <a:off x="0" y="0"/>
          <a:ext cx="3159525" cy="2703197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053175"/>
                <a:gridCol w="1053175"/>
                <a:gridCol w="1053175"/>
              </a:tblGrid>
              <a:tr h="6286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30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30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30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30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30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30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30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30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D, 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30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G,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19" name="Ellipszis 18"/>
          <p:cNvSpPr/>
          <p:nvPr/>
        </p:nvSpPr>
        <p:spPr>
          <a:xfrm>
            <a:off x="1846323" y="4613974"/>
            <a:ext cx="180000" cy="18000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0" name="Egyenes összekötő nyíllal 19"/>
          <p:cNvCxnSpPr>
            <a:stCxn id="19" idx="6"/>
            <a:endCxn id="22" idx="2"/>
          </p:cNvCxnSpPr>
          <p:nvPr/>
        </p:nvCxnSpPr>
        <p:spPr>
          <a:xfrm flipV="1">
            <a:off x="2026323" y="4121483"/>
            <a:ext cx="1404158" cy="582491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lipszis 21"/>
          <p:cNvSpPr/>
          <p:nvPr/>
        </p:nvSpPr>
        <p:spPr>
          <a:xfrm>
            <a:off x="3430481" y="4031483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3430481" y="603630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" name="Egyenes összekötő nyíllal 23"/>
          <p:cNvCxnSpPr>
            <a:stCxn id="19" idx="6"/>
            <a:endCxn id="23" idx="2"/>
          </p:cNvCxnSpPr>
          <p:nvPr/>
        </p:nvCxnSpPr>
        <p:spPr>
          <a:xfrm>
            <a:off x="2026323" y="4703974"/>
            <a:ext cx="1404158" cy="14223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2" idx="6"/>
            <a:endCxn id="35" idx="2"/>
          </p:cNvCxnSpPr>
          <p:nvPr/>
        </p:nvCxnSpPr>
        <p:spPr>
          <a:xfrm>
            <a:off x="3610481" y="4121483"/>
            <a:ext cx="1943387" cy="581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2" idx="6"/>
            <a:endCxn id="34" idx="2"/>
          </p:cNvCxnSpPr>
          <p:nvPr/>
        </p:nvCxnSpPr>
        <p:spPr>
          <a:xfrm flipV="1">
            <a:off x="3610481" y="3734164"/>
            <a:ext cx="1943387" cy="387319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zis 33"/>
          <p:cNvSpPr/>
          <p:nvPr/>
        </p:nvSpPr>
        <p:spPr>
          <a:xfrm>
            <a:off x="5553868" y="364416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5" name="Ellipszis 34"/>
          <p:cNvSpPr/>
          <p:nvPr/>
        </p:nvSpPr>
        <p:spPr>
          <a:xfrm>
            <a:off x="5553868" y="4612957"/>
            <a:ext cx="180000" cy="1800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8" name="Egyenes összekötő nyíllal 37"/>
          <p:cNvCxnSpPr>
            <a:stCxn id="23" idx="6"/>
            <a:endCxn id="35" idx="2"/>
          </p:cNvCxnSpPr>
          <p:nvPr/>
        </p:nvCxnSpPr>
        <p:spPr>
          <a:xfrm flipV="1">
            <a:off x="3610481" y="4702957"/>
            <a:ext cx="1943387" cy="14233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gyenes összekötő nyíllal 38"/>
          <p:cNvCxnSpPr>
            <a:stCxn id="23" idx="6"/>
            <a:endCxn id="198" idx="2"/>
          </p:cNvCxnSpPr>
          <p:nvPr/>
        </p:nvCxnSpPr>
        <p:spPr>
          <a:xfrm flipV="1">
            <a:off x="3610481" y="4696323"/>
            <a:ext cx="6249900" cy="1429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gyenes összekötő nyíllal 45"/>
          <p:cNvCxnSpPr>
            <a:stCxn id="34" idx="6"/>
            <a:endCxn id="177" idx="2"/>
          </p:cNvCxnSpPr>
          <p:nvPr/>
        </p:nvCxnSpPr>
        <p:spPr>
          <a:xfrm>
            <a:off x="5733868" y="3734164"/>
            <a:ext cx="2417931" cy="962159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Csoportba foglalás 49"/>
          <p:cNvGrpSpPr/>
          <p:nvPr/>
        </p:nvGrpSpPr>
        <p:grpSpPr>
          <a:xfrm>
            <a:off x="2060078" y="3714039"/>
            <a:ext cx="999234" cy="588162"/>
            <a:chOff x="2451219" y="2817354"/>
            <a:chExt cx="999234" cy="588162"/>
          </a:xfrm>
        </p:grpSpPr>
        <p:grpSp>
          <p:nvGrpSpPr>
            <p:cNvPr id="51" name="Csoportba foglalás 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59" name="Téglalap 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60" name="Téglalap 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1" name="Téglalap 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2" name="Téglalap 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3" name="Téglalap 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4" name="Téglalap 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5" name="Téglalap 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52" name="Szövegdoboz 51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53" name="Szövegdoboz 52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54" name="Szövegdoboz 53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55" name="Szövegdoboz 54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56" name="Szövegdoboz 55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57" name="Szövegdoboz 56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58" name="Szövegdoboz 57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grpSp>
        <p:nvGrpSpPr>
          <p:cNvPr id="66" name="Csoportba foglalás 65"/>
          <p:cNvGrpSpPr/>
          <p:nvPr/>
        </p:nvGrpSpPr>
        <p:grpSpPr>
          <a:xfrm>
            <a:off x="1817590" y="5531157"/>
            <a:ext cx="999234" cy="588162"/>
            <a:chOff x="2451219" y="2817354"/>
            <a:chExt cx="999234" cy="588162"/>
          </a:xfrm>
        </p:grpSpPr>
        <p:grpSp>
          <p:nvGrpSpPr>
            <p:cNvPr id="67" name="Csoportba foglalás 6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75" name="Téglalap 7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76" name="Téglalap 7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7" name="Téglalap 7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8" name="Téglalap 7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9" name="Téglalap 7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0" name="Téglalap 7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1" name="Téglalap 8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68" name="Szövegdoboz 67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69" name="Szövegdoboz 68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70" name="Szövegdoboz 69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71" name="Szövegdoboz 70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72" name="Szövegdoboz 71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/>
                <a:t>2</a:t>
              </a:r>
            </a:p>
          </p:txBody>
        </p:sp>
        <p:sp>
          <p:nvSpPr>
            <p:cNvPr id="73" name="Szövegdoboz 72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74" name="Szövegdoboz 73"/>
            <p:cNvSpPr txBox="1"/>
            <p:nvPr/>
          </p:nvSpPr>
          <p:spPr>
            <a:xfrm>
              <a:off x="2839267" y="298737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88" name="Csoportba foglalás 87"/>
          <p:cNvGrpSpPr/>
          <p:nvPr/>
        </p:nvGrpSpPr>
        <p:grpSpPr>
          <a:xfrm>
            <a:off x="4102229" y="3310194"/>
            <a:ext cx="1034342" cy="588162"/>
            <a:chOff x="2451219" y="2817354"/>
            <a:chExt cx="1034342" cy="588162"/>
          </a:xfrm>
        </p:grpSpPr>
        <p:grpSp>
          <p:nvGrpSpPr>
            <p:cNvPr id="89" name="Csoportba foglalás 8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7" name="Téglalap 9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98" name="Téglalap 9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9" name="Téglalap 9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0" name="Szövegdoboz 89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91" name="Szövegdoboz 90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2" name="Szövegdoboz 91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6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4" name="Csoportba foglalás 103"/>
          <p:cNvGrpSpPr/>
          <p:nvPr/>
        </p:nvGrpSpPr>
        <p:grpSpPr>
          <a:xfrm>
            <a:off x="4127535" y="4190081"/>
            <a:ext cx="1034342" cy="588162"/>
            <a:chOff x="2451219" y="2817354"/>
            <a:chExt cx="1034342" cy="588162"/>
          </a:xfrm>
        </p:grpSpPr>
        <p:grpSp>
          <p:nvGrpSpPr>
            <p:cNvPr id="105" name="Csoportba foglalás 10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3" name="Téglalap 11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4" name="Téglalap 11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5" name="Téglalap 11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6" name="Szövegdoboz 105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107" name="Szövegdoboz 106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08" name="Szövegdoboz 107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2987375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20" name="Csoportba foglalás 119"/>
          <p:cNvGrpSpPr/>
          <p:nvPr/>
        </p:nvGrpSpPr>
        <p:grpSpPr>
          <a:xfrm>
            <a:off x="4127535" y="4786363"/>
            <a:ext cx="1034342" cy="588162"/>
            <a:chOff x="2451219" y="2817354"/>
            <a:chExt cx="1034342" cy="588162"/>
          </a:xfrm>
        </p:grpSpPr>
        <p:grpSp>
          <p:nvGrpSpPr>
            <p:cNvPr id="121" name="Csoportba foglalás 12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29" name="Téglalap 12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0" name="Téglalap 12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1" name="Téglalap 13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2" name="Szövegdoboz 121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23" name="Szövegdoboz 122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24" name="Szövegdoboz 123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5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36" name="Csoportba foglalás 135"/>
          <p:cNvGrpSpPr/>
          <p:nvPr/>
        </p:nvGrpSpPr>
        <p:grpSpPr>
          <a:xfrm>
            <a:off x="4127535" y="5625927"/>
            <a:ext cx="1034342" cy="588162"/>
            <a:chOff x="2451219" y="2817354"/>
            <a:chExt cx="1034342" cy="588162"/>
          </a:xfrm>
        </p:grpSpPr>
        <p:grpSp>
          <p:nvGrpSpPr>
            <p:cNvPr id="137" name="Csoportba foglalás 13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5" name="Téglalap 14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6" name="Téglalap 14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7" name="Téglalap 14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38" name="Szövegdoboz 137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39" name="Szövegdoboz 138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40" name="Szövegdoboz 139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18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20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2987375"/>
              <a:ext cx="2439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152" name="Csoportba foglalás 151"/>
          <p:cNvGrpSpPr/>
          <p:nvPr/>
        </p:nvGrpSpPr>
        <p:grpSpPr>
          <a:xfrm>
            <a:off x="6513492" y="3445880"/>
            <a:ext cx="1034342" cy="588162"/>
            <a:chOff x="2451219" y="2817354"/>
            <a:chExt cx="1034342" cy="588162"/>
          </a:xfrm>
        </p:grpSpPr>
        <p:grpSp>
          <p:nvGrpSpPr>
            <p:cNvPr id="153" name="Csoportba foglalás 15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1" name="Téglalap 16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2" name="Téglalap 16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3" name="Téglalap 16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4" name="Szövegdoboz 153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155" name="Szövegdoboz 15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156" name="Szövegdoboz 155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cxnSp>
        <p:nvCxnSpPr>
          <p:cNvPr id="175" name="Egyenes összekötő nyíllal 174"/>
          <p:cNvCxnSpPr>
            <a:stCxn id="35" idx="6"/>
            <a:endCxn id="177" idx="2"/>
          </p:cNvCxnSpPr>
          <p:nvPr/>
        </p:nvCxnSpPr>
        <p:spPr>
          <a:xfrm flipV="1">
            <a:off x="5733868" y="4696323"/>
            <a:ext cx="2417931" cy="66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Ellipszis 176"/>
          <p:cNvSpPr/>
          <p:nvPr/>
        </p:nvSpPr>
        <p:spPr>
          <a:xfrm>
            <a:off x="8151799" y="4606323"/>
            <a:ext cx="180000" cy="1800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180" name="Csoportba foglalás 179"/>
          <p:cNvGrpSpPr/>
          <p:nvPr/>
        </p:nvGrpSpPr>
        <p:grpSpPr>
          <a:xfrm>
            <a:off x="6322273" y="4467274"/>
            <a:ext cx="1034342" cy="588162"/>
            <a:chOff x="2451219" y="2817354"/>
            <a:chExt cx="1034342" cy="588162"/>
          </a:xfrm>
        </p:grpSpPr>
        <p:grpSp>
          <p:nvGrpSpPr>
            <p:cNvPr id="181" name="Csoportba foglalás 18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89" name="Téglalap 18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0" name="Téglalap 18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1" name="Téglalap 19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2" name="Téglalap 19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3" name="Téglalap 19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4" name="Téglalap 19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5" name="Téglalap 19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2" name="Szövegdoboz 181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83" name="Szövegdoboz 182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84" name="Szövegdoboz 183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185" name="Szövegdoboz 184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186" name="Szövegdoboz 185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1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187" name="Szövegdoboz 186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88" name="Szövegdoboz 187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sp>
        <p:nvSpPr>
          <p:cNvPr id="198" name="Ellipszis 197"/>
          <p:cNvSpPr/>
          <p:nvPr/>
        </p:nvSpPr>
        <p:spPr>
          <a:xfrm>
            <a:off x="9860381" y="4606323"/>
            <a:ext cx="180000" cy="180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99" name="Egyenes összekötő nyíllal 198"/>
          <p:cNvCxnSpPr>
            <a:stCxn id="177" idx="6"/>
            <a:endCxn id="198" idx="2"/>
          </p:cNvCxnSpPr>
          <p:nvPr/>
        </p:nvCxnSpPr>
        <p:spPr>
          <a:xfrm>
            <a:off x="8331799" y="4696323"/>
            <a:ext cx="1528582" cy="0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2" name="Csoportba foglalás 201"/>
          <p:cNvGrpSpPr/>
          <p:nvPr/>
        </p:nvGrpSpPr>
        <p:grpSpPr>
          <a:xfrm>
            <a:off x="8526555" y="4051032"/>
            <a:ext cx="1034342" cy="588162"/>
            <a:chOff x="2451219" y="2817354"/>
            <a:chExt cx="1034342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20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20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167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sp>
        <p:nvSpPr>
          <p:cNvPr id="226" name="Szövegdoboz 225"/>
          <p:cNvSpPr txBox="1"/>
          <p:nvPr/>
        </p:nvSpPr>
        <p:spPr>
          <a:xfrm>
            <a:off x="4083380" y="2237254"/>
            <a:ext cx="2579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Kritikus út: A -&gt; C -&gt; G -&gt; I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54914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298153"/>
              </p:ext>
            </p:extLst>
          </p:nvPr>
        </p:nvGraphicFramePr>
        <p:xfrm>
          <a:off x="-7251" y="-17680"/>
          <a:ext cx="2255178" cy="24298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E, F, 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350" name="Csoportba foglalás 349"/>
          <p:cNvGrpSpPr/>
          <p:nvPr/>
        </p:nvGrpSpPr>
        <p:grpSpPr>
          <a:xfrm>
            <a:off x="8629824" y="261461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</p:grpSp>
      <p:grpSp>
        <p:nvGrpSpPr>
          <p:cNvPr id="462" name="Csoportba foglalás 461"/>
          <p:cNvGrpSpPr/>
          <p:nvPr/>
        </p:nvGrpSpPr>
        <p:grpSpPr>
          <a:xfrm>
            <a:off x="10073705" y="259928"/>
            <a:ext cx="999234" cy="588162"/>
            <a:chOff x="2451219" y="2817354"/>
            <a:chExt cx="999234" cy="588162"/>
          </a:xfrm>
        </p:grpSpPr>
        <p:grpSp>
          <p:nvGrpSpPr>
            <p:cNvPr id="463" name="Csoportba foglalás 46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71" name="Téglalap 47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5" name="Téglalap 47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6" name="Téglalap 47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7" name="Téglalap 47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4" name="Szövegdoboz 46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8" name="Szövegdoboz 46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9" name="Szövegdoboz 46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70" name="Szövegdoboz 469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2" name="Csoportba foglalás 11"/>
          <p:cNvGrpSpPr/>
          <p:nvPr/>
        </p:nvGrpSpPr>
        <p:grpSpPr>
          <a:xfrm>
            <a:off x="4061801" y="2178304"/>
            <a:ext cx="6246874" cy="3104795"/>
            <a:chOff x="4061801" y="2178304"/>
            <a:chExt cx="6246874" cy="3104795"/>
          </a:xfrm>
        </p:grpSpPr>
        <p:sp>
          <p:nvSpPr>
            <p:cNvPr id="21" name="Ellipszis 20"/>
            <p:cNvSpPr/>
            <p:nvPr/>
          </p:nvSpPr>
          <p:spPr>
            <a:xfrm>
              <a:off x="4061801" y="217830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1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233" name="Ellipszis 232"/>
            <p:cNvSpPr/>
            <p:nvPr/>
          </p:nvSpPr>
          <p:spPr>
            <a:xfrm>
              <a:off x="6090863" y="3265156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2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35" name="Egyenes összekötő nyíllal 234"/>
            <p:cNvCxnSpPr>
              <a:stCxn id="21" idx="6"/>
              <a:endCxn id="233" idx="2"/>
            </p:cNvCxnSpPr>
            <p:nvPr/>
          </p:nvCxnSpPr>
          <p:spPr>
            <a:xfrm>
              <a:off x="4241801" y="2268304"/>
              <a:ext cx="1849062" cy="10868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Egyenes összekötő nyíllal 237"/>
            <p:cNvCxnSpPr>
              <a:stCxn id="233" idx="6"/>
              <a:endCxn id="239" idx="3"/>
            </p:cNvCxnSpPr>
            <p:nvPr/>
          </p:nvCxnSpPr>
          <p:spPr>
            <a:xfrm flipV="1">
              <a:off x="6270863" y="2331944"/>
              <a:ext cx="1442550" cy="10232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Ellipszis 238"/>
            <p:cNvSpPr/>
            <p:nvPr/>
          </p:nvSpPr>
          <p:spPr>
            <a:xfrm>
              <a:off x="7687053" y="217830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3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240" name="Ellipszis 239"/>
            <p:cNvSpPr/>
            <p:nvPr/>
          </p:nvSpPr>
          <p:spPr>
            <a:xfrm>
              <a:off x="7687053" y="413544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4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42" name="Egyenes összekötő nyíllal 241"/>
            <p:cNvCxnSpPr>
              <a:stCxn id="233" idx="6"/>
              <a:endCxn id="240" idx="1"/>
            </p:cNvCxnSpPr>
            <p:nvPr/>
          </p:nvCxnSpPr>
          <p:spPr>
            <a:xfrm>
              <a:off x="6270863" y="3355156"/>
              <a:ext cx="1442550" cy="8066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zis 244"/>
            <p:cNvSpPr/>
            <p:nvPr/>
          </p:nvSpPr>
          <p:spPr>
            <a:xfrm>
              <a:off x="9129441" y="326073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5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46" name="Egyenes összekötő nyíllal 245"/>
            <p:cNvCxnSpPr>
              <a:stCxn id="239" idx="5"/>
              <a:endCxn id="245" idx="1"/>
            </p:cNvCxnSpPr>
            <p:nvPr/>
          </p:nvCxnSpPr>
          <p:spPr>
            <a:xfrm>
              <a:off x="7840693" y="2331944"/>
              <a:ext cx="1315108" cy="9551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Egyenes összekötő nyíllal 248"/>
            <p:cNvCxnSpPr>
              <a:stCxn id="240" idx="6"/>
              <a:endCxn id="245" idx="3"/>
            </p:cNvCxnSpPr>
            <p:nvPr/>
          </p:nvCxnSpPr>
          <p:spPr>
            <a:xfrm flipV="1">
              <a:off x="7867053" y="3414371"/>
              <a:ext cx="1288748" cy="8110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Szövegdoboz 14"/>
            <p:cNvSpPr txBox="1"/>
            <p:nvPr/>
          </p:nvSpPr>
          <p:spPr>
            <a:xfrm>
              <a:off x="5162921" y="2263879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A</a:t>
              </a:r>
              <a:endParaRPr lang="hu-HU" dirty="0"/>
            </a:p>
          </p:txBody>
        </p:sp>
        <p:sp>
          <p:nvSpPr>
            <p:cNvPr id="254" name="Szövegdoboz 253"/>
            <p:cNvSpPr txBox="1"/>
            <p:nvPr/>
          </p:nvSpPr>
          <p:spPr>
            <a:xfrm>
              <a:off x="5148644" y="2709201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B</a:t>
              </a:r>
              <a:endParaRPr lang="hu-HU" dirty="0"/>
            </a:p>
          </p:txBody>
        </p:sp>
        <p:sp>
          <p:nvSpPr>
            <p:cNvPr id="255" name="Szövegdoboz 254"/>
            <p:cNvSpPr txBox="1"/>
            <p:nvPr/>
          </p:nvSpPr>
          <p:spPr>
            <a:xfrm>
              <a:off x="7024191" y="2501159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C</a:t>
              </a:r>
              <a:endParaRPr lang="hu-HU" dirty="0"/>
            </a:p>
          </p:txBody>
        </p:sp>
        <p:sp>
          <p:nvSpPr>
            <p:cNvPr id="256" name="Szövegdoboz 255"/>
            <p:cNvSpPr txBox="1"/>
            <p:nvPr/>
          </p:nvSpPr>
          <p:spPr>
            <a:xfrm>
              <a:off x="6961007" y="3684623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D</a:t>
              </a:r>
              <a:endParaRPr lang="hu-HU" dirty="0"/>
            </a:p>
          </p:txBody>
        </p:sp>
        <p:sp>
          <p:nvSpPr>
            <p:cNvPr id="257" name="Szövegdoboz 256"/>
            <p:cNvSpPr txBox="1"/>
            <p:nvPr/>
          </p:nvSpPr>
          <p:spPr>
            <a:xfrm>
              <a:off x="8087599" y="2779796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F</a:t>
              </a:r>
              <a:endParaRPr lang="hu-HU" dirty="0"/>
            </a:p>
          </p:txBody>
        </p:sp>
        <p:cxnSp>
          <p:nvCxnSpPr>
            <p:cNvPr id="51" name="Egyenes összekötő nyíllal 50"/>
            <p:cNvCxnSpPr>
              <a:stCxn id="21" idx="6"/>
              <a:endCxn id="245" idx="2"/>
            </p:cNvCxnSpPr>
            <p:nvPr/>
          </p:nvCxnSpPr>
          <p:spPr>
            <a:xfrm>
              <a:off x="4241801" y="2268304"/>
              <a:ext cx="4887640" cy="10824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Szövegdoboz 53"/>
            <p:cNvSpPr txBox="1"/>
            <p:nvPr/>
          </p:nvSpPr>
          <p:spPr>
            <a:xfrm>
              <a:off x="8349809" y="2524535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E</a:t>
              </a:r>
              <a:endParaRPr lang="hu-HU" dirty="0"/>
            </a:p>
          </p:txBody>
        </p:sp>
        <p:sp>
          <p:nvSpPr>
            <p:cNvPr id="52" name="Ellipszis 51"/>
            <p:cNvSpPr/>
            <p:nvPr/>
          </p:nvSpPr>
          <p:spPr>
            <a:xfrm>
              <a:off x="10128675" y="5103099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6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53" name="Egyenes összekötő nyíllal 52"/>
            <p:cNvCxnSpPr>
              <a:stCxn id="239" idx="4"/>
              <a:endCxn id="52" idx="1"/>
            </p:cNvCxnSpPr>
            <p:nvPr/>
          </p:nvCxnSpPr>
          <p:spPr>
            <a:xfrm>
              <a:off x="7777053" y="2358304"/>
              <a:ext cx="2377982" cy="27711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Egyenes összekötő nyíllal 56"/>
            <p:cNvCxnSpPr>
              <a:stCxn id="240" idx="6"/>
              <a:endCxn id="52" idx="1"/>
            </p:cNvCxnSpPr>
            <p:nvPr/>
          </p:nvCxnSpPr>
          <p:spPr>
            <a:xfrm>
              <a:off x="7867053" y="4225441"/>
              <a:ext cx="2287982" cy="90401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Egyenes összekötő nyíllal 57"/>
            <p:cNvCxnSpPr>
              <a:stCxn id="245" idx="4"/>
              <a:endCxn id="52" idx="1"/>
            </p:cNvCxnSpPr>
            <p:nvPr/>
          </p:nvCxnSpPr>
          <p:spPr>
            <a:xfrm>
              <a:off x="9219441" y="3440731"/>
              <a:ext cx="935594" cy="16887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Szövegdoboz 64"/>
            <p:cNvSpPr txBox="1"/>
            <p:nvPr/>
          </p:nvSpPr>
          <p:spPr>
            <a:xfrm>
              <a:off x="8201371" y="3762662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G</a:t>
              </a:r>
              <a:endParaRPr lang="hu-HU" dirty="0"/>
            </a:p>
          </p:txBody>
        </p:sp>
        <p:sp>
          <p:nvSpPr>
            <p:cNvPr id="66" name="Szövegdoboz 65"/>
            <p:cNvSpPr txBox="1"/>
            <p:nvPr/>
          </p:nvSpPr>
          <p:spPr>
            <a:xfrm>
              <a:off x="8292256" y="4295619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H</a:t>
              </a:r>
              <a:endParaRPr lang="hu-HU" dirty="0"/>
            </a:p>
          </p:txBody>
        </p:sp>
        <p:sp>
          <p:nvSpPr>
            <p:cNvPr id="67" name="Szövegdoboz 66"/>
            <p:cNvSpPr txBox="1"/>
            <p:nvPr/>
          </p:nvSpPr>
          <p:spPr>
            <a:xfrm>
              <a:off x="9488113" y="3994052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I</a:t>
              </a:r>
              <a:endParaRPr lang="hu-HU" dirty="0"/>
            </a:p>
          </p:txBody>
        </p:sp>
      </p:grpSp>
      <p:sp>
        <p:nvSpPr>
          <p:cNvPr id="69" name="Szövegdoboz 68"/>
          <p:cNvSpPr txBox="1"/>
          <p:nvPr/>
        </p:nvSpPr>
        <p:spPr>
          <a:xfrm>
            <a:off x="2646948" y="245649"/>
            <a:ext cx="208422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600" dirty="0" smtClean="0">
                <a:solidFill>
                  <a:srgbClr val="FF0000"/>
                </a:solidFill>
              </a:rPr>
              <a:t>FB 05</a:t>
            </a:r>
            <a:endParaRPr lang="hu-HU" sz="6600" dirty="0">
              <a:solidFill>
                <a:srgbClr val="FF0000"/>
              </a:solidFill>
            </a:endParaRPr>
          </a:p>
        </p:txBody>
      </p:sp>
      <p:sp>
        <p:nvSpPr>
          <p:cNvPr id="61" name="Szövegdoboz 60"/>
          <p:cNvSpPr txBox="1"/>
          <p:nvPr/>
        </p:nvSpPr>
        <p:spPr>
          <a:xfrm>
            <a:off x="2646947" y="1070308"/>
            <a:ext cx="57294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rgbClr val="FF0000"/>
                </a:solidFill>
              </a:rPr>
              <a:t>A feladat szövege a megfelelő Excel fájlban.</a:t>
            </a:r>
          </a:p>
          <a:p>
            <a:r>
              <a:rPr lang="hu-HU" sz="2000" dirty="0" smtClean="0">
                <a:solidFill>
                  <a:srgbClr val="FF0000"/>
                </a:solidFill>
              </a:rPr>
              <a:t>A megoldás videón és írott formában az Excel fájlban.</a:t>
            </a:r>
            <a:endParaRPr lang="hu-H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5165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986889"/>
              </p:ext>
            </p:extLst>
          </p:nvPr>
        </p:nvGraphicFramePr>
        <p:xfrm>
          <a:off x="-7251" y="-17680"/>
          <a:ext cx="2255178" cy="22504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E,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21" name="Ellipszis 20"/>
          <p:cNvSpPr/>
          <p:nvPr/>
        </p:nvSpPr>
        <p:spPr>
          <a:xfrm>
            <a:off x="2761337" y="364574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350" name="Csoportba foglalás 349"/>
          <p:cNvGrpSpPr/>
          <p:nvPr/>
        </p:nvGrpSpPr>
        <p:grpSpPr>
          <a:xfrm>
            <a:off x="8629824" y="261461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</p:grpSp>
      <p:grpSp>
        <p:nvGrpSpPr>
          <p:cNvPr id="462" name="Csoportba foglalás 461"/>
          <p:cNvGrpSpPr/>
          <p:nvPr/>
        </p:nvGrpSpPr>
        <p:grpSpPr>
          <a:xfrm>
            <a:off x="10073705" y="259928"/>
            <a:ext cx="999234" cy="588162"/>
            <a:chOff x="2451219" y="2817354"/>
            <a:chExt cx="999234" cy="588162"/>
          </a:xfrm>
        </p:grpSpPr>
        <p:grpSp>
          <p:nvGrpSpPr>
            <p:cNvPr id="463" name="Csoportba foglalás 46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71" name="Téglalap 47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5" name="Téglalap 47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6" name="Téglalap 47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7" name="Téglalap 47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4" name="Szövegdoboz 46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8" name="Szövegdoboz 46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9" name="Szövegdoboz 46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70" name="Szövegdoboz 469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sp>
        <p:nvSpPr>
          <p:cNvPr id="233" name="Ellipszis 232"/>
          <p:cNvSpPr/>
          <p:nvPr/>
        </p:nvSpPr>
        <p:spPr>
          <a:xfrm>
            <a:off x="4772805" y="365016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35" name="Egyenes összekötő nyíllal 234"/>
          <p:cNvCxnSpPr>
            <a:stCxn id="21" idx="6"/>
            <a:endCxn id="233" idx="2"/>
          </p:cNvCxnSpPr>
          <p:nvPr/>
        </p:nvCxnSpPr>
        <p:spPr>
          <a:xfrm>
            <a:off x="2941337" y="3735742"/>
            <a:ext cx="1831468" cy="44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gyenes összekötő nyíllal 237"/>
          <p:cNvCxnSpPr>
            <a:stCxn id="233" idx="6"/>
            <a:endCxn id="239" idx="3"/>
          </p:cNvCxnSpPr>
          <p:nvPr/>
        </p:nvCxnSpPr>
        <p:spPr>
          <a:xfrm flipV="1">
            <a:off x="4952805" y="2716955"/>
            <a:ext cx="1442550" cy="1023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Ellipszis 238"/>
          <p:cNvSpPr/>
          <p:nvPr/>
        </p:nvSpPr>
        <p:spPr>
          <a:xfrm>
            <a:off x="6368995" y="256331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0" name="Ellipszis 239"/>
          <p:cNvSpPr/>
          <p:nvPr/>
        </p:nvSpPr>
        <p:spPr>
          <a:xfrm>
            <a:off x="6368995" y="45204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2" name="Egyenes összekötő nyíllal 241"/>
          <p:cNvCxnSpPr>
            <a:stCxn id="233" idx="6"/>
            <a:endCxn id="240" idx="1"/>
          </p:cNvCxnSpPr>
          <p:nvPr/>
        </p:nvCxnSpPr>
        <p:spPr>
          <a:xfrm>
            <a:off x="4952805" y="3740167"/>
            <a:ext cx="1442550" cy="8066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Ellipszis 244"/>
          <p:cNvSpPr/>
          <p:nvPr/>
        </p:nvSpPr>
        <p:spPr>
          <a:xfrm>
            <a:off x="7811383" y="364574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6" name="Egyenes összekötő nyíllal 245"/>
          <p:cNvCxnSpPr>
            <a:stCxn id="239" idx="5"/>
            <a:endCxn id="245" idx="1"/>
          </p:cNvCxnSpPr>
          <p:nvPr/>
        </p:nvCxnSpPr>
        <p:spPr>
          <a:xfrm>
            <a:off x="6522635" y="2716955"/>
            <a:ext cx="1315108" cy="955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Egyenes összekötő nyíllal 248"/>
          <p:cNvCxnSpPr>
            <a:stCxn id="240" idx="6"/>
            <a:endCxn id="245" idx="3"/>
          </p:cNvCxnSpPr>
          <p:nvPr/>
        </p:nvCxnSpPr>
        <p:spPr>
          <a:xfrm flipV="1">
            <a:off x="6548995" y="3799382"/>
            <a:ext cx="1288748" cy="811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zövegdoboz 14"/>
          <p:cNvSpPr txBox="1"/>
          <p:nvPr/>
        </p:nvSpPr>
        <p:spPr>
          <a:xfrm>
            <a:off x="3857071" y="319452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A</a:t>
            </a:r>
            <a:endParaRPr lang="hu-HU" dirty="0"/>
          </a:p>
        </p:txBody>
      </p:sp>
      <p:sp>
        <p:nvSpPr>
          <p:cNvPr id="254" name="Szövegdoboz 253"/>
          <p:cNvSpPr txBox="1"/>
          <p:nvPr/>
        </p:nvSpPr>
        <p:spPr>
          <a:xfrm>
            <a:off x="3915251" y="460048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B</a:t>
            </a:r>
            <a:endParaRPr lang="hu-HU" dirty="0"/>
          </a:p>
        </p:txBody>
      </p:sp>
      <p:sp>
        <p:nvSpPr>
          <p:cNvPr id="255" name="Szövegdoboz 254"/>
          <p:cNvSpPr txBox="1"/>
          <p:nvPr/>
        </p:nvSpPr>
        <p:spPr>
          <a:xfrm>
            <a:off x="5397890" y="315656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C</a:t>
            </a:r>
            <a:endParaRPr lang="hu-HU" dirty="0"/>
          </a:p>
        </p:txBody>
      </p:sp>
      <p:sp>
        <p:nvSpPr>
          <p:cNvPr id="256" name="Szövegdoboz 255"/>
          <p:cNvSpPr txBox="1"/>
          <p:nvPr/>
        </p:nvSpPr>
        <p:spPr>
          <a:xfrm>
            <a:off x="5510413" y="398738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D</a:t>
            </a:r>
            <a:endParaRPr lang="hu-HU" dirty="0"/>
          </a:p>
        </p:txBody>
      </p:sp>
      <p:sp>
        <p:nvSpPr>
          <p:cNvPr id="257" name="Szövegdoboz 256"/>
          <p:cNvSpPr txBox="1"/>
          <p:nvPr/>
        </p:nvSpPr>
        <p:spPr>
          <a:xfrm>
            <a:off x="6954931" y="297845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E</a:t>
            </a:r>
            <a:endParaRPr lang="hu-HU" dirty="0"/>
          </a:p>
        </p:txBody>
      </p:sp>
      <p:cxnSp>
        <p:nvCxnSpPr>
          <p:cNvPr id="50" name="Egyenes összekötő nyíllal 49"/>
          <p:cNvCxnSpPr>
            <a:stCxn id="233" idx="6"/>
            <a:endCxn id="245" idx="2"/>
          </p:cNvCxnSpPr>
          <p:nvPr/>
        </p:nvCxnSpPr>
        <p:spPr>
          <a:xfrm flipV="1">
            <a:off x="4952805" y="3735742"/>
            <a:ext cx="2858578" cy="4425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gyenes összekötő nyíllal 52"/>
          <p:cNvCxnSpPr>
            <a:stCxn id="245" idx="6"/>
            <a:endCxn id="56" idx="2"/>
          </p:cNvCxnSpPr>
          <p:nvPr/>
        </p:nvCxnSpPr>
        <p:spPr>
          <a:xfrm>
            <a:off x="7991383" y="3735742"/>
            <a:ext cx="17769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Ellipszis 55"/>
          <p:cNvSpPr/>
          <p:nvPr/>
        </p:nvSpPr>
        <p:spPr>
          <a:xfrm>
            <a:off x="9768342" y="364574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8" name="Szövegdoboz 57"/>
          <p:cNvSpPr txBox="1"/>
          <p:nvPr/>
        </p:nvSpPr>
        <p:spPr>
          <a:xfrm>
            <a:off x="6914716" y="4143489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F</a:t>
            </a:r>
            <a:endParaRPr lang="hu-HU" dirty="0"/>
          </a:p>
        </p:txBody>
      </p:sp>
      <p:sp>
        <p:nvSpPr>
          <p:cNvPr id="54" name="Ellipszis 53"/>
          <p:cNvSpPr/>
          <p:nvPr/>
        </p:nvSpPr>
        <p:spPr>
          <a:xfrm>
            <a:off x="4862805" y="543886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55" name="Egyenes összekötő nyíllal 54"/>
          <p:cNvCxnSpPr>
            <a:stCxn id="21" idx="6"/>
            <a:endCxn id="54" idx="1"/>
          </p:cNvCxnSpPr>
          <p:nvPr/>
        </p:nvCxnSpPr>
        <p:spPr>
          <a:xfrm>
            <a:off x="2941337" y="3735742"/>
            <a:ext cx="1947828" cy="1729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gyenes összekötő nyíllal 58"/>
          <p:cNvCxnSpPr>
            <a:stCxn id="54" idx="6"/>
            <a:endCxn id="56" idx="3"/>
          </p:cNvCxnSpPr>
          <p:nvPr/>
        </p:nvCxnSpPr>
        <p:spPr>
          <a:xfrm flipV="1">
            <a:off x="5042805" y="3799382"/>
            <a:ext cx="4751897" cy="1729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zövegdoboz 60"/>
          <p:cNvSpPr txBox="1"/>
          <p:nvPr/>
        </p:nvSpPr>
        <p:spPr>
          <a:xfrm>
            <a:off x="6162119" y="492999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G</a:t>
            </a:r>
            <a:endParaRPr lang="hu-HU" dirty="0"/>
          </a:p>
        </p:txBody>
      </p:sp>
      <p:sp>
        <p:nvSpPr>
          <p:cNvPr id="62" name="Szövegdoboz 61"/>
          <p:cNvSpPr txBox="1"/>
          <p:nvPr/>
        </p:nvSpPr>
        <p:spPr>
          <a:xfrm>
            <a:off x="8577392" y="3544229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H</a:t>
            </a:r>
            <a:endParaRPr lang="hu-HU" dirty="0"/>
          </a:p>
        </p:txBody>
      </p:sp>
      <p:sp>
        <p:nvSpPr>
          <p:cNvPr id="63" name="Szövegdoboz 62"/>
          <p:cNvSpPr txBox="1"/>
          <p:nvPr/>
        </p:nvSpPr>
        <p:spPr>
          <a:xfrm>
            <a:off x="2646948" y="245649"/>
            <a:ext cx="208422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600" dirty="0" smtClean="0">
                <a:solidFill>
                  <a:srgbClr val="FF0000"/>
                </a:solidFill>
              </a:rPr>
              <a:t>FB 06</a:t>
            </a:r>
            <a:endParaRPr lang="hu-HU" sz="6600" dirty="0">
              <a:solidFill>
                <a:srgbClr val="FF0000"/>
              </a:solidFill>
            </a:endParaRPr>
          </a:p>
        </p:txBody>
      </p:sp>
      <p:sp>
        <p:nvSpPr>
          <p:cNvPr id="60" name="Szövegdoboz 59"/>
          <p:cNvSpPr txBox="1"/>
          <p:nvPr/>
        </p:nvSpPr>
        <p:spPr>
          <a:xfrm>
            <a:off x="2646947" y="1070308"/>
            <a:ext cx="2225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rgbClr val="FF0000"/>
                </a:solidFill>
              </a:rPr>
              <a:t>A megoldás videón.</a:t>
            </a:r>
            <a:endParaRPr lang="hu-H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5990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48915" y="846026"/>
            <a:ext cx="88311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Valamely gazdasági folyamat tevékenységlistája, a tevékenységek napban megadott időigénye és a közvetlen megelőzési listája: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499282" y="4531713"/>
            <a:ext cx="4668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Rajzolja fel a hálót és adja meg a kritikus utat!</a:t>
            </a:r>
            <a:endParaRPr lang="hu-HU" dirty="0"/>
          </a:p>
        </p:txBody>
      </p:sp>
      <p:sp>
        <p:nvSpPr>
          <p:cNvPr id="116" name="Téglalap 115"/>
          <p:cNvSpPr/>
          <p:nvPr/>
        </p:nvSpPr>
        <p:spPr>
          <a:xfrm>
            <a:off x="499282" y="5069123"/>
            <a:ext cx="568963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Legha</a:t>
            </a:r>
            <a:r>
              <a:rPr lang="hu-HU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marabb hányadik napon fejeződhet be a folyamat?</a:t>
            </a:r>
          </a:p>
          <a:p>
            <a:endParaRPr lang="hu-HU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hu-HU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Hány napra nőhet a B tevékenység időigénye,</a:t>
            </a:r>
          </a:p>
          <a:p>
            <a:r>
              <a:rPr lang="hu-HU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hogy ez a határidő legfeljebb 2 nappal nőjön?</a:t>
            </a:r>
            <a:endParaRPr lang="hu-HU" dirty="0"/>
          </a:p>
        </p:txBody>
      </p:sp>
      <p:sp>
        <p:nvSpPr>
          <p:cNvPr id="8" name="Téglalap 7"/>
          <p:cNvSpPr/>
          <p:nvPr/>
        </p:nvSpPr>
        <p:spPr>
          <a:xfrm>
            <a:off x="1668378" y="0"/>
            <a:ext cx="883117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2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HÁLÓTERVEZÉS</a:t>
            </a:r>
          </a:p>
          <a:p>
            <a:pPr algn="ctr"/>
            <a:r>
              <a:rPr lang="hu-HU" sz="2000" b="1" dirty="0" smtClean="0">
                <a:solidFill>
                  <a:srgbClr val="C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FELADATBANK </a:t>
            </a:r>
            <a:r>
              <a:rPr lang="hu-HU" sz="20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</a:t>
            </a:r>
            <a:endParaRPr lang="hu-HU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9" name="Tábláza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632247"/>
              </p:ext>
            </p:extLst>
          </p:nvPr>
        </p:nvGraphicFramePr>
        <p:xfrm>
          <a:off x="4167707" y="1689586"/>
          <a:ext cx="3508440" cy="2582502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169480"/>
                <a:gridCol w="1169480"/>
                <a:gridCol w="1169480"/>
              </a:tblGrid>
              <a:tr h="9356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58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58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58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58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58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58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58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58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E,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0865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598371"/>
              </p:ext>
            </p:extLst>
          </p:nvPr>
        </p:nvGraphicFramePr>
        <p:xfrm>
          <a:off x="0" y="0"/>
          <a:ext cx="3508440" cy="2582502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169480"/>
                <a:gridCol w="1169480"/>
                <a:gridCol w="1169480"/>
              </a:tblGrid>
              <a:tr h="9356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58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58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58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58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58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58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58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58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E, F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3" name="Csoportba foglalás 2"/>
          <p:cNvGrpSpPr/>
          <p:nvPr/>
        </p:nvGrpSpPr>
        <p:grpSpPr>
          <a:xfrm>
            <a:off x="3508440" y="3057580"/>
            <a:ext cx="999234" cy="588162"/>
            <a:chOff x="2451219" y="2817354"/>
            <a:chExt cx="999234" cy="588162"/>
          </a:xfrm>
        </p:grpSpPr>
        <p:grpSp>
          <p:nvGrpSpPr>
            <p:cNvPr id="4" name="Csoportba foglalás 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2" name="Téglalap 1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" name="Téglalap 1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" name="Téglalap 13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" name="Téglalap 14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" name="Téglalap 15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" name="Téglalap 16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" name="Téglalap 17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5" name="Szövegdoboz 4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6" name="Szövegdoboz 5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7" name="Szövegdoboz 6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8" name="Szövegdoboz 7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9" name="Szövegdoboz 8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0" name="Szövegdoboz 9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" name="Szövegdoboz 10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39" name="Ellipszis 38"/>
          <p:cNvSpPr/>
          <p:nvPr/>
        </p:nvSpPr>
        <p:spPr>
          <a:xfrm>
            <a:off x="2761337" y="3645742"/>
            <a:ext cx="180000" cy="18000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0" name="Ellipszis 39"/>
          <p:cNvSpPr/>
          <p:nvPr/>
        </p:nvSpPr>
        <p:spPr>
          <a:xfrm>
            <a:off x="4772805" y="3650167"/>
            <a:ext cx="180000" cy="1800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1" name="Egyenes összekötő nyíllal 40"/>
          <p:cNvCxnSpPr>
            <a:stCxn id="39" idx="6"/>
            <a:endCxn id="40" idx="2"/>
          </p:cNvCxnSpPr>
          <p:nvPr/>
        </p:nvCxnSpPr>
        <p:spPr>
          <a:xfrm>
            <a:off x="2941337" y="3735742"/>
            <a:ext cx="1831468" cy="4425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gyenes összekötő nyíllal 41"/>
          <p:cNvCxnSpPr>
            <a:stCxn id="40" idx="6"/>
            <a:endCxn id="43" idx="2"/>
          </p:cNvCxnSpPr>
          <p:nvPr/>
        </p:nvCxnSpPr>
        <p:spPr>
          <a:xfrm flipV="1">
            <a:off x="4952805" y="2653315"/>
            <a:ext cx="1416190" cy="1086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Ellipszis 42"/>
          <p:cNvSpPr/>
          <p:nvPr/>
        </p:nvSpPr>
        <p:spPr>
          <a:xfrm>
            <a:off x="6368995" y="256331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4" name="Ellipszis 43"/>
          <p:cNvSpPr/>
          <p:nvPr/>
        </p:nvSpPr>
        <p:spPr>
          <a:xfrm>
            <a:off x="6368995" y="45204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5" name="Egyenes összekötő nyíllal 44"/>
          <p:cNvCxnSpPr>
            <a:stCxn id="40" idx="6"/>
            <a:endCxn id="44" idx="2"/>
          </p:cNvCxnSpPr>
          <p:nvPr/>
        </p:nvCxnSpPr>
        <p:spPr>
          <a:xfrm>
            <a:off x="4952805" y="3740167"/>
            <a:ext cx="1416190" cy="870285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gyenes összekötő nyíllal 46"/>
          <p:cNvCxnSpPr>
            <a:stCxn id="43" idx="6"/>
            <a:endCxn id="68" idx="2"/>
          </p:cNvCxnSpPr>
          <p:nvPr/>
        </p:nvCxnSpPr>
        <p:spPr>
          <a:xfrm>
            <a:off x="6548995" y="2653315"/>
            <a:ext cx="2108897" cy="1080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gyenes összekötő nyíllal 47"/>
          <p:cNvCxnSpPr>
            <a:stCxn id="44" idx="6"/>
            <a:endCxn id="68" idx="2"/>
          </p:cNvCxnSpPr>
          <p:nvPr/>
        </p:nvCxnSpPr>
        <p:spPr>
          <a:xfrm flipV="1">
            <a:off x="6548995" y="3734209"/>
            <a:ext cx="2108897" cy="876243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Ellipszis 57"/>
          <p:cNvSpPr/>
          <p:nvPr/>
        </p:nvSpPr>
        <p:spPr>
          <a:xfrm>
            <a:off x="4862805" y="543886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59" name="Egyenes összekötő nyíllal 58"/>
          <p:cNvCxnSpPr>
            <a:stCxn id="39" idx="6"/>
            <a:endCxn id="58" idx="1"/>
          </p:cNvCxnSpPr>
          <p:nvPr/>
        </p:nvCxnSpPr>
        <p:spPr>
          <a:xfrm>
            <a:off x="2941337" y="3735742"/>
            <a:ext cx="1947828" cy="1729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gyenes összekötő nyíllal 59"/>
          <p:cNvCxnSpPr>
            <a:stCxn id="58" idx="6"/>
            <a:endCxn id="182" idx="2"/>
          </p:cNvCxnSpPr>
          <p:nvPr/>
        </p:nvCxnSpPr>
        <p:spPr>
          <a:xfrm flipV="1">
            <a:off x="5042805" y="4684169"/>
            <a:ext cx="5407326" cy="8446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Ellipszis 67"/>
          <p:cNvSpPr/>
          <p:nvPr/>
        </p:nvSpPr>
        <p:spPr>
          <a:xfrm>
            <a:off x="8657892" y="3644209"/>
            <a:ext cx="180000" cy="1800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73" name="Csoportba foglalás 72"/>
          <p:cNvGrpSpPr/>
          <p:nvPr/>
        </p:nvGrpSpPr>
        <p:grpSpPr>
          <a:xfrm>
            <a:off x="3508440" y="4969479"/>
            <a:ext cx="1034342" cy="588162"/>
            <a:chOff x="2451219" y="2817354"/>
            <a:chExt cx="1034342" cy="588162"/>
          </a:xfrm>
        </p:grpSpPr>
        <p:grpSp>
          <p:nvGrpSpPr>
            <p:cNvPr id="74" name="Csoportba foglalás 7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82" name="Téglalap 8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83" name="Téglalap 8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4" name="Téglalap 83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5" name="Téglalap 84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6" name="Téglalap 85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7" name="Téglalap 86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8" name="Téglalap 87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75" name="Szövegdoboz 74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76" name="Szövegdoboz 75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77" name="Szövegdoboz 76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78" name="Szövegdoboz 77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79" name="Szövegdoboz 78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11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80" name="Szövegdoboz 79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81" name="Szövegdoboz 80"/>
            <p:cNvSpPr txBox="1"/>
            <p:nvPr/>
          </p:nvSpPr>
          <p:spPr>
            <a:xfrm>
              <a:off x="2839267" y="298737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89" name="Csoportba foglalás 88"/>
          <p:cNvGrpSpPr/>
          <p:nvPr/>
        </p:nvGrpSpPr>
        <p:grpSpPr>
          <a:xfrm>
            <a:off x="5056188" y="2404647"/>
            <a:ext cx="1034342" cy="588162"/>
            <a:chOff x="2451219" y="2817354"/>
            <a:chExt cx="1034342" cy="588162"/>
          </a:xfrm>
        </p:grpSpPr>
        <p:grpSp>
          <p:nvGrpSpPr>
            <p:cNvPr id="90" name="Csoportba foglalás 89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8" name="Téglalap 9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99" name="Téglalap 9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1" name="Szövegdoboz 90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2" name="Szövegdoboz 91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5" name="Csoportba foglalás 104"/>
          <p:cNvGrpSpPr/>
          <p:nvPr/>
        </p:nvGrpSpPr>
        <p:grpSpPr>
          <a:xfrm>
            <a:off x="5056188" y="4267927"/>
            <a:ext cx="999234" cy="588162"/>
            <a:chOff x="2451219" y="2817354"/>
            <a:chExt cx="999234" cy="588162"/>
          </a:xfrm>
        </p:grpSpPr>
        <p:grpSp>
          <p:nvGrpSpPr>
            <p:cNvPr id="106" name="Csoportba foglalás 10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4" name="Téglalap 11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5" name="Téglalap 11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7" name="Szövegdoboz 106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08" name="Szövegdoboz 10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4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2839267" y="2987375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21" name="Csoportba foglalás 120"/>
          <p:cNvGrpSpPr/>
          <p:nvPr/>
        </p:nvGrpSpPr>
        <p:grpSpPr>
          <a:xfrm>
            <a:off x="7098620" y="5171140"/>
            <a:ext cx="1034342" cy="588162"/>
            <a:chOff x="2451219" y="2817354"/>
            <a:chExt cx="1034342" cy="588162"/>
          </a:xfrm>
        </p:grpSpPr>
        <p:grpSp>
          <p:nvGrpSpPr>
            <p:cNvPr id="122" name="Csoportba foglalás 12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0" name="Téglalap 12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1" name="Téglalap 13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3" name="Szövegdoboz 122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24" name="Szövegdoboz 12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18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37" name="Csoportba foglalás 136"/>
          <p:cNvGrpSpPr/>
          <p:nvPr/>
        </p:nvGrpSpPr>
        <p:grpSpPr>
          <a:xfrm>
            <a:off x="7472096" y="2533472"/>
            <a:ext cx="1034342" cy="588162"/>
            <a:chOff x="2451219" y="2817354"/>
            <a:chExt cx="1034342" cy="588162"/>
          </a:xfrm>
        </p:grpSpPr>
        <p:grpSp>
          <p:nvGrpSpPr>
            <p:cNvPr id="138" name="Csoportba foglalás 137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6" name="Téglalap 14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7" name="Téglalap 14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39" name="Szövegdoboz 138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140" name="Szövegdoboz 139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12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53" name="Csoportba foglalás 152"/>
          <p:cNvGrpSpPr/>
          <p:nvPr/>
        </p:nvGrpSpPr>
        <p:grpSpPr>
          <a:xfrm>
            <a:off x="7097127" y="4022289"/>
            <a:ext cx="1034342" cy="588162"/>
            <a:chOff x="2451219" y="2817354"/>
            <a:chExt cx="1034342" cy="588162"/>
          </a:xfrm>
        </p:grpSpPr>
        <p:grpSp>
          <p:nvGrpSpPr>
            <p:cNvPr id="154" name="Csoportba foglalás 15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2" name="Téglalap 16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3" name="Téglalap 16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5" name="Szövegdoboz 154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56" name="Szövegdoboz 155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2839267" y="2987375"/>
              <a:ext cx="2439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cxnSp>
        <p:nvCxnSpPr>
          <p:cNvPr id="177" name="Egyenes összekötő nyíllal 176"/>
          <p:cNvCxnSpPr>
            <a:stCxn id="40" idx="6"/>
            <a:endCxn id="68" idx="2"/>
          </p:cNvCxnSpPr>
          <p:nvPr/>
        </p:nvCxnSpPr>
        <p:spPr>
          <a:xfrm flipV="1">
            <a:off x="4952805" y="3734209"/>
            <a:ext cx="3705087" cy="5958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Egyenes összekötő nyíllal 179"/>
          <p:cNvCxnSpPr>
            <a:stCxn id="68" idx="6"/>
            <a:endCxn id="182" idx="2"/>
          </p:cNvCxnSpPr>
          <p:nvPr/>
        </p:nvCxnSpPr>
        <p:spPr>
          <a:xfrm>
            <a:off x="8837892" y="3734209"/>
            <a:ext cx="1612239" cy="949960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Ellipszis 181"/>
          <p:cNvSpPr/>
          <p:nvPr/>
        </p:nvSpPr>
        <p:spPr>
          <a:xfrm>
            <a:off x="10450131" y="4594169"/>
            <a:ext cx="180000" cy="180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184" name="Csoportba foglalás 183"/>
          <p:cNvGrpSpPr/>
          <p:nvPr/>
        </p:nvGrpSpPr>
        <p:grpSpPr>
          <a:xfrm>
            <a:off x="9484132" y="3531296"/>
            <a:ext cx="1034342" cy="588162"/>
            <a:chOff x="2451219" y="2817354"/>
            <a:chExt cx="1034342" cy="588162"/>
          </a:xfrm>
        </p:grpSpPr>
        <p:grpSp>
          <p:nvGrpSpPr>
            <p:cNvPr id="185" name="Csoportba foglalás 18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3" name="Téglalap 19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4" name="Téglalap 19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5" name="Téglalap 19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6" name="Szövegdoboz 185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187" name="Szövegdoboz 186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88" name="Szövegdoboz 187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18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18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6130415" y="3356086"/>
            <a:ext cx="1034342" cy="588162"/>
            <a:chOff x="2451219" y="2817354"/>
            <a:chExt cx="1034342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12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705157" y="3002923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sp>
        <p:nvSpPr>
          <p:cNvPr id="218" name="Szövegdoboz 217"/>
          <p:cNvSpPr txBox="1"/>
          <p:nvPr/>
        </p:nvSpPr>
        <p:spPr>
          <a:xfrm>
            <a:off x="4317962" y="1719268"/>
            <a:ext cx="2645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Kritikus út: A -&gt; D -&gt; F -&gt; H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973345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5366084" y="950495"/>
            <a:ext cx="1811714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0000" b="1" dirty="0" smtClean="0">
                <a:solidFill>
                  <a:prstClr val="white"/>
                </a:solidFill>
              </a:rPr>
              <a:t>L</a:t>
            </a:r>
            <a:endParaRPr lang="hu-HU" sz="300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3122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0578076"/>
              </p:ext>
            </p:extLst>
          </p:nvPr>
        </p:nvGraphicFramePr>
        <p:xfrm>
          <a:off x="-7251" y="-17680"/>
          <a:ext cx="2255178" cy="27886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D, E,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D, E,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21" name="Ellipszis 20"/>
          <p:cNvSpPr/>
          <p:nvPr/>
        </p:nvSpPr>
        <p:spPr>
          <a:xfrm>
            <a:off x="3180619" y="306822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350" name="Csoportba foglalás 349"/>
          <p:cNvGrpSpPr/>
          <p:nvPr/>
        </p:nvGrpSpPr>
        <p:grpSpPr>
          <a:xfrm>
            <a:off x="8629824" y="261461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</p:grpSp>
      <p:grpSp>
        <p:nvGrpSpPr>
          <p:cNvPr id="462" name="Csoportba foglalás 461"/>
          <p:cNvGrpSpPr/>
          <p:nvPr/>
        </p:nvGrpSpPr>
        <p:grpSpPr>
          <a:xfrm>
            <a:off x="10073705" y="259928"/>
            <a:ext cx="999234" cy="588162"/>
            <a:chOff x="2451219" y="2817354"/>
            <a:chExt cx="999234" cy="588162"/>
          </a:xfrm>
        </p:grpSpPr>
        <p:grpSp>
          <p:nvGrpSpPr>
            <p:cNvPr id="463" name="Csoportba foglalás 46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71" name="Téglalap 47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5" name="Téglalap 47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6" name="Téglalap 47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7" name="Téglalap 47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4" name="Szövegdoboz 46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8" name="Szövegdoboz 46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9" name="Szövegdoboz 46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70" name="Szövegdoboz 469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sp>
        <p:nvSpPr>
          <p:cNvPr id="233" name="Ellipszis 232"/>
          <p:cNvSpPr/>
          <p:nvPr/>
        </p:nvSpPr>
        <p:spPr>
          <a:xfrm>
            <a:off x="5192087" y="30726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35" name="Egyenes összekötő nyíllal 234"/>
          <p:cNvCxnSpPr>
            <a:stCxn id="21" idx="6"/>
            <a:endCxn id="233" idx="2"/>
          </p:cNvCxnSpPr>
          <p:nvPr/>
        </p:nvCxnSpPr>
        <p:spPr>
          <a:xfrm>
            <a:off x="3360619" y="3158226"/>
            <a:ext cx="1831468" cy="44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gyenes összekötő nyíllal 237"/>
          <p:cNvCxnSpPr>
            <a:stCxn id="233" idx="6"/>
            <a:endCxn id="239" idx="3"/>
          </p:cNvCxnSpPr>
          <p:nvPr/>
        </p:nvCxnSpPr>
        <p:spPr>
          <a:xfrm flipV="1">
            <a:off x="5372087" y="2139439"/>
            <a:ext cx="1442550" cy="1023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Ellipszis 238"/>
          <p:cNvSpPr/>
          <p:nvPr/>
        </p:nvSpPr>
        <p:spPr>
          <a:xfrm>
            <a:off x="6788277" y="198579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0" name="Ellipszis 239"/>
          <p:cNvSpPr/>
          <p:nvPr/>
        </p:nvSpPr>
        <p:spPr>
          <a:xfrm>
            <a:off x="6788277" y="394293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2" name="Egyenes összekötő nyíllal 241"/>
          <p:cNvCxnSpPr>
            <a:stCxn id="233" idx="6"/>
            <a:endCxn id="240" idx="1"/>
          </p:cNvCxnSpPr>
          <p:nvPr/>
        </p:nvCxnSpPr>
        <p:spPr>
          <a:xfrm>
            <a:off x="5372087" y="3162651"/>
            <a:ext cx="1442550" cy="8066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Ellipszis 244"/>
          <p:cNvSpPr/>
          <p:nvPr/>
        </p:nvSpPr>
        <p:spPr>
          <a:xfrm>
            <a:off x="8230665" y="306822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6" name="Egyenes összekötő nyíllal 245"/>
          <p:cNvCxnSpPr>
            <a:stCxn id="239" idx="5"/>
            <a:endCxn id="245" idx="1"/>
          </p:cNvCxnSpPr>
          <p:nvPr/>
        </p:nvCxnSpPr>
        <p:spPr>
          <a:xfrm>
            <a:off x="6941917" y="2139439"/>
            <a:ext cx="1315108" cy="955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Egyenes összekötő nyíllal 248"/>
          <p:cNvCxnSpPr>
            <a:stCxn id="240" idx="6"/>
            <a:endCxn id="245" idx="3"/>
          </p:cNvCxnSpPr>
          <p:nvPr/>
        </p:nvCxnSpPr>
        <p:spPr>
          <a:xfrm flipV="1">
            <a:off x="6968277" y="3221866"/>
            <a:ext cx="1288748" cy="811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zövegdoboz 14"/>
          <p:cNvSpPr txBox="1"/>
          <p:nvPr/>
        </p:nvSpPr>
        <p:spPr>
          <a:xfrm>
            <a:off x="4241598" y="295031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A</a:t>
            </a:r>
            <a:endParaRPr lang="hu-HU" dirty="0"/>
          </a:p>
        </p:txBody>
      </p:sp>
      <p:sp>
        <p:nvSpPr>
          <p:cNvPr id="254" name="Szövegdoboz 253"/>
          <p:cNvSpPr txBox="1"/>
          <p:nvPr/>
        </p:nvSpPr>
        <p:spPr>
          <a:xfrm>
            <a:off x="4273437" y="388671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B</a:t>
            </a:r>
            <a:endParaRPr lang="hu-HU" dirty="0"/>
          </a:p>
        </p:txBody>
      </p:sp>
      <p:sp>
        <p:nvSpPr>
          <p:cNvPr id="255" name="Szövegdoboz 254"/>
          <p:cNvSpPr txBox="1"/>
          <p:nvPr/>
        </p:nvSpPr>
        <p:spPr>
          <a:xfrm>
            <a:off x="5934504" y="236722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C</a:t>
            </a:r>
            <a:endParaRPr lang="hu-HU" dirty="0"/>
          </a:p>
        </p:txBody>
      </p:sp>
      <p:sp>
        <p:nvSpPr>
          <p:cNvPr id="50" name="Ellipszis 49"/>
          <p:cNvSpPr/>
          <p:nvPr/>
        </p:nvSpPr>
        <p:spPr>
          <a:xfrm>
            <a:off x="4851192" y="428383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51" name="Egyenes összekötő nyíllal 50"/>
          <p:cNvCxnSpPr>
            <a:stCxn id="50" idx="6"/>
            <a:endCxn id="240" idx="2"/>
          </p:cNvCxnSpPr>
          <p:nvPr/>
        </p:nvCxnSpPr>
        <p:spPr>
          <a:xfrm flipV="1">
            <a:off x="5031192" y="4032936"/>
            <a:ext cx="1757085" cy="340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gyenes összekötő nyíllal 51"/>
          <p:cNvCxnSpPr>
            <a:stCxn id="21" idx="6"/>
            <a:endCxn id="50" idx="2"/>
          </p:cNvCxnSpPr>
          <p:nvPr/>
        </p:nvCxnSpPr>
        <p:spPr>
          <a:xfrm>
            <a:off x="3360619" y="3158226"/>
            <a:ext cx="1490573" cy="12156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Szövegdoboz 57"/>
          <p:cNvSpPr txBox="1"/>
          <p:nvPr/>
        </p:nvSpPr>
        <p:spPr>
          <a:xfrm>
            <a:off x="6045908" y="453005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F</a:t>
            </a:r>
            <a:endParaRPr lang="hu-HU" dirty="0"/>
          </a:p>
        </p:txBody>
      </p:sp>
      <p:sp>
        <p:nvSpPr>
          <p:cNvPr id="60" name="Ellipszis 59"/>
          <p:cNvSpPr/>
          <p:nvPr/>
        </p:nvSpPr>
        <p:spPr>
          <a:xfrm>
            <a:off x="9893705" y="550155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61" name="Egyenes összekötő nyíllal 60"/>
          <p:cNvCxnSpPr>
            <a:stCxn id="50" idx="6"/>
            <a:endCxn id="60" idx="2"/>
          </p:cNvCxnSpPr>
          <p:nvPr/>
        </p:nvCxnSpPr>
        <p:spPr>
          <a:xfrm>
            <a:off x="5031192" y="4373830"/>
            <a:ext cx="4862513" cy="1217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gyenes összekötő nyíllal 61"/>
          <p:cNvCxnSpPr>
            <a:stCxn id="245" idx="5"/>
            <a:endCxn id="60" idx="2"/>
          </p:cNvCxnSpPr>
          <p:nvPr/>
        </p:nvCxnSpPr>
        <p:spPr>
          <a:xfrm>
            <a:off x="8384305" y="3221866"/>
            <a:ext cx="1509400" cy="23696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Szövegdoboz 66"/>
          <p:cNvSpPr txBox="1"/>
          <p:nvPr/>
        </p:nvSpPr>
        <p:spPr>
          <a:xfrm>
            <a:off x="7447381" y="2432346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G</a:t>
            </a:r>
            <a:endParaRPr lang="hu-HU" dirty="0"/>
          </a:p>
        </p:txBody>
      </p:sp>
      <p:sp>
        <p:nvSpPr>
          <p:cNvPr id="68" name="Szövegdoboz 67"/>
          <p:cNvSpPr txBox="1"/>
          <p:nvPr/>
        </p:nvSpPr>
        <p:spPr>
          <a:xfrm>
            <a:off x="6667048" y="292321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H</a:t>
            </a:r>
            <a:endParaRPr lang="hu-HU" dirty="0"/>
          </a:p>
        </p:txBody>
      </p:sp>
      <p:sp>
        <p:nvSpPr>
          <p:cNvPr id="69" name="Szövegdoboz 68"/>
          <p:cNvSpPr txBox="1"/>
          <p:nvPr/>
        </p:nvSpPr>
        <p:spPr>
          <a:xfrm>
            <a:off x="5901247" y="3364075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D</a:t>
            </a:r>
            <a:endParaRPr lang="hu-HU" dirty="0"/>
          </a:p>
        </p:txBody>
      </p:sp>
      <p:sp>
        <p:nvSpPr>
          <p:cNvPr id="70" name="Szövegdoboz 69"/>
          <p:cNvSpPr txBox="1"/>
          <p:nvPr/>
        </p:nvSpPr>
        <p:spPr>
          <a:xfrm>
            <a:off x="5901247" y="395651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E</a:t>
            </a:r>
            <a:endParaRPr lang="hu-HU" dirty="0"/>
          </a:p>
        </p:txBody>
      </p:sp>
      <p:sp>
        <p:nvSpPr>
          <p:cNvPr id="71" name="Szövegdoboz 70"/>
          <p:cNvSpPr txBox="1"/>
          <p:nvPr/>
        </p:nvSpPr>
        <p:spPr>
          <a:xfrm>
            <a:off x="7520288" y="3442735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I</a:t>
            </a:r>
            <a:endParaRPr lang="hu-HU" dirty="0"/>
          </a:p>
        </p:txBody>
      </p:sp>
      <p:cxnSp>
        <p:nvCxnSpPr>
          <p:cNvPr id="63" name="Egyenes összekötő nyíllal 62"/>
          <p:cNvCxnSpPr>
            <a:stCxn id="240" idx="5"/>
            <a:endCxn id="60" idx="2"/>
          </p:cNvCxnSpPr>
          <p:nvPr/>
        </p:nvCxnSpPr>
        <p:spPr>
          <a:xfrm>
            <a:off x="6941917" y="4096576"/>
            <a:ext cx="2951788" cy="1494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gyenes összekötő nyíllal 64"/>
          <p:cNvCxnSpPr>
            <a:stCxn id="239" idx="4"/>
            <a:endCxn id="240" idx="0"/>
          </p:cNvCxnSpPr>
          <p:nvPr/>
        </p:nvCxnSpPr>
        <p:spPr>
          <a:xfrm>
            <a:off x="6878277" y="2165799"/>
            <a:ext cx="0" cy="17771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Szövegdoboz 71"/>
          <p:cNvSpPr txBox="1"/>
          <p:nvPr/>
        </p:nvSpPr>
        <p:spPr>
          <a:xfrm>
            <a:off x="7420737" y="4183945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J</a:t>
            </a:r>
            <a:endParaRPr lang="hu-HU" dirty="0"/>
          </a:p>
        </p:txBody>
      </p:sp>
      <p:sp>
        <p:nvSpPr>
          <p:cNvPr id="73" name="Szövegdoboz 72"/>
          <p:cNvSpPr txBox="1"/>
          <p:nvPr/>
        </p:nvSpPr>
        <p:spPr>
          <a:xfrm>
            <a:off x="9121529" y="434539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</a:t>
            </a:r>
            <a:endParaRPr lang="hu-HU" dirty="0"/>
          </a:p>
        </p:txBody>
      </p:sp>
      <p:sp>
        <p:nvSpPr>
          <p:cNvPr id="74" name="Szövegdoboz 73"/>
          <p:cNvSpPr txBox="1"/>
          <p:nvPr/>
        </p:nvSpPr>
        <p:spPr>
          <a:xfrm>
            <a:off x="2646948" y="245649"/>
            <a:ext cx="208422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600" dirty="0" smtClean="0">
                <a:solidFill>
                  <a:srgbClr val="FF0000"/>
                </a:solidFill>
              </a:rPr>
              <a:t>FB 07</a:t>
            </a:r>
            <a:endParaRPr lang="hu-HU" sz="6600" dirty="0">
              <a:solidFill>
                <a:srgbClr val="FF0000"/>
              </a:solidFill>
            </a:endParaRPr>
          </a:p>
        </p:txBody>
      </p:sp>
      <p:sp>
        <p:nvSpPr>
          <p:cNvPr id="66" name="Szövegdoboz 65"/>
          <p:cNvSpPr txBox="1"/>
          <p:nvPr/>
        </p:nvSpPr>
        <p:spPr>
          <a:xfrm>
            <a:off x="2646947" y="1070308"/>
            <a:ext cx="2225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rgbClr val="FF0000"/>
                </a:solidFill>
              </a:rPr>
              <a:t>A megoldás videón.</a:t>
            </a:r>
            <a:endParaRPr lang="hu-H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3348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48915" y="846026"/>
            <a:ext cx="88311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Valamely gazdasági folyamat tevékenységlistája, a tevékenységek napban megadott időigénye és a közvetlen megelőzési listája: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499282" y="4531713"/>
            <a:ext cx="4668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Rajzolja fel a hálót és adja meg a kritikus utat!</a:t>
            </a:r>
            <a:endParaRPr lang="hu-HU" dirty="0"/>
          </a:p>
        </p:txBody>
      </p:sp>
      <p:sp>
        <p:nvSpPr>
          <p:cNvPr id="116" name="Téglalap 115"/>
          <p:cNvSpPr/>
          <p:nvPr/>
        </p:nvSpPr>
        <p:spPr>
          <a:xfrm>
            <a:off x="499282" y="5069123"/>
            <a:ext cx="568963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Legha</a:t>
            </a:r>
            <a:r>
              <a:rPr lang="hu-HU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marabb hányadik napon fejeződhet be a folyamat?</a:t>
            </a:r>
          </a:p>
          <a:p>
            <a:endParaRPr lang="hu-HU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hu-HU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Legfeljebb hány nappal nőhet a C tevékenység időigénye,</a:t>
            </a:r>
          </a:p>
          <a:p>
            <a:r>
              <a:rPr lang="hu-HU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hogy ez a határidő legfeljebb 3 nappal nőjön?</a:t>
            </a:r>
            <a:endParaRPr lang="hu-HU" dirty="0"/>
          </a:p>
        </p:txBody>
      </p:sp>
      <p:sp>
        <p:nvSpPr>
          <p:cNvPr id="8" name="Téglalap 7"/>
          <p:cNvSpPr/>
          <p:nvPr/>
        </p:nvSpPr>
        <p:spPr>
          <a:xfrm>
            <a:off x="1668378" y="0"/>
            <a:ext cx="883117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2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HÁLÓTERVEZÉS</a:t>
            </a:r>
          </a:p>
          <a:p>
            <a:pPr algn="ctr"/>
            <a:r>
              <a:rPr lang="hu-HU" sz="2000" b="1" dirty="0" smtClean="0">
                <a:solidFill>
                  <a:srgbClr val="C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FELADATBANK </a:t>
            </a:r>
            <a:r>
              <a:rPr lang="hu-HU" sz="20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</a:t>
            </a:r>
            <a:endParaRPr lang="hu-HU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7" name="Tábláza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264542"/>
              </p:ext>
            </p:extLst>
          </p:nvPr>
        </p:nvGraphicFramePr>
        <p:xfrm>
          <a:off x="4227865" y="1617731"/>
          <a:ext cx="3051240" cy="2745908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017080"/>
                <a:gridCol w="1017080"/>
                <a:gridCol w="1017080"/>
              </a:tblGrid>
              <a:tr h="54551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D, E,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D, E,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G,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347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156492"/>
              </p:ext>
            </p:extLst>
          </p:nvPr>
        </p:nvGraphicFramePr>
        <p:xfrm>
          <a:off x="-7251" y="-17680"/>
          <a:ext cx="2255178" cy="1712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21" name="Ellipszis 20"/>
          <p:cNvSpPr/>
          <p:nvPr/>
        </p:nvSpPr>
        <p:spPr>
          <a:xfrm>
            <a:off x="4079395" y="326073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350" name="Csoportba foglalás 349"/>
          <p:cNvGrpSpPr/>
          <p:nvPr/>
        </p:nvGrpSpPr>
        <p:grpSpPr>
          <a:xfrm>
            <a:off x="4713395" y="2129291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grpSp>
        <p:nvGrpSpPr>
          <p:cNvPr id="462" name="Csoportba foglalás 461"/>
          <p:cNvGrpSpPr/>
          <p:nvPr/>
        </p:nvGrpSpPr>
        <p:grpSpPr>
          <a:xfrm>
            <a:off x="10073705" y="259928"/>
            <a:ext cx="999234" cy="588162"/>
            <a:chOff x="2451219" y="2817354"/>
            <a:chExt cx="999234" cy="588162"/>
          </a:xfrm>
        </p:grpSpPr>
        <p:grpSp>
          <p:nvGrpSpPr>
            <p:cNvPr id="463" name="Csoportba foglalás 46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71" name="Téglalap 47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5" name="Téglalap 47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6" name="Téglalap 47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7" name="Téglalap 47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4" name="Szövegdoboz 46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8" name="Szövegdoboz 46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9" name="Szövegdoboz 46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70" name="Szövegdoboz 469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sp>
        <p:nvSpPr>
          <p:cNvPr id="233" name="Ellipszis 232"/>
          <p:cNvSpPr/>
          <p:nvPr/>
        </p:nvSpPr>
        <p:spPr>
          <a:xfrm>
            <a:off x="6090863" y="326515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35" name="Egyenes összekötő nyíllal 234"/>
          <p:cNvCxnSpPr>
            <a:stCxn id="21" idx="6"/>
            <a:endCxn id="233" idx="2"/>
          </p:cNvCxnSpPr>
          <p:nvPr/>
        </p:nvCxnSpPr>
        <p:spPr>
          <a:xfrm>
            <a:off x="4259395" y="3350731"/>
            <a:ext cx="1831468" cy="44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gyenes összekötő nyíllal 237"/>
          <p:cNvCxnSpPr>
            <a:stCxn id="233" idx="6"/>
            <a:endCxn id="239" idx="3"/>
          </p:cNvCxnSpPr>
          <p:nvPr/>
        </p:nvCxnSpPr>
        <p:spPr>
          <a:xfrm flipV="1">
            <a:off x="6270863" y="2331944"/>
            <a:ext cx="1442550" cy="1023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Ellipszis 238"/>
          <p:cNvSpPr/>
          <p:nvPr/>
        </p:nvSpPr>
        <p:spPr>
          <a:xfrm>
            <a:off x="7687053" y="217830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0" name="Ellipszis 239"/>
          <p:cNvSpPr/>
          <p:nvPr/>
        </p:nvSpPr>
        <p:spPr>
          <a:xfrm>
            <a:off x="7687053" y="413544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2" name="Egyenes összekötő nyíllal 241"/>
          <p:cNvCxnSpPr>
            <a:stCxn id="233" idx="6"/>
            <a:endCxn id="240" idx="1"/>
          </p:cNvCxnSpPr>
          <p:nvPr/>
        </p:nvCxnSpPr>
        <p:spPr>
          <a:xfrm>
            <a:off x="6270863" y="3355156"/>
            <a:ext cx="1442550" cy="8066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Ellipszis 244"/>
          <p:cNvSpPr/>
          <p:nvPr/>
        </p:nvSpPr>
        <p:spPr>
          <a:xfrm>
            <a:off x="9129441" y="326073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6" name="Egyenes összekötő nyíllal 245"/>
          <p:cNvCxnSpPr>
            <a:stCxn id="239" idx="5"/>
            <a:endCxn id="245" idx="1"/>
          </p:cNvCxnSpPr>
          <p:nvPr/>
        </p:nvCxnSpPr>
        <p:spPr>
          <a:xfrm>
            <a:off x="7840693" y="2331944"/>
            <a:ext cx="1315108" cy="955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Egyenes összekötő nyíllal 248"/>
          <p:cNvCxnSpPr>
            <a:stCxn id="240" idx="6"/>
            <a:endCxn id="245" idx="3"/>
          </p:cNvCxnSpPr>
          <p:nvPr/>
        </p:nvCxnSpPr>
        <p:spPr>
          <a:xfrm flipV="1">
            <a:off x="7867053" y="3414371"/>
            <a:ext cx="1288748" cy="811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zövegdoboz 14"/>
          <p:cNvSpPr txBox="1"/>
          <p:nvPr/>
        </p:nvSpPr>
        <p:spPr>
          <a:xfrm>
            <a:off x="5175129" y="280951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A</a:t>
            </a:r>
            <a:endParaRPr lang="hu-HU" dirty="0"/>
          </a:p>
        </p:txBody>
      </p:sp>
      <p:sp>
        <p:nvSpPr>
          <p:cNvPr id="254" name="Szövegdoboz 253"/>
          <p:cNvSpPr txBox="1"/>
          <p:nvPr/>
        </p:nvSpPr>
        <p:spPr>
          <a:xfrm>
            <a:off x="6674422" y="234917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B</a:t>
            </a:r>
            <a:endParaRPr lang="hu-HU" dirty="0"/>
          </a:p>
        </p:txBody>
      </p:sp>
      <p:sp>
        <p:nvSpPr>
          <p:cNvPr id="255" name="Szövegdoboz 254"/>
          <p:cNvSpPr txBox="1"/>
          <p:nvPr/>
        </p:nvSpPr>
        <p:spPr>
          <a:xfrm>
            <a:off x="6682892" y="390255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C</a:t>
            </a:r>
            <a:endParaRPr lang="hu-HU" dirty="0"/>
          </a:p>
        </p:txBody>
      </p:sp>
      <p:sp>
        <p:nvSpPr>
          <p:cNvPr id="256" name="Szövegdoboz 255"/>
          <p:cNvSpPr txBox="1"/>
          <p:nvPr/>
        </p:nvSpPr>
        <p:spPr>
          <a:xfrm>
            <a:off x="8684794" y="2348121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D</a:t>
            </a:r>
            <a:endParaRPr lang="hu-HU" dirty="0"/>
          </a:p>
        </p:txBody>
      </p:sp>
      <p:sp>
        <p:nvSpPr>
          <p:cNvPr id="257" name="Szövegdoboz 256"/>
          <p:cNvSpPr txBox="1"/>
          <p:nvPr/>
        </p:nvSpPr>
        <p:spPr>
          <a:xfrm>
            <a:off x="8694412" y="3901109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E</a:t>
            </a:r>
            <a:endParaRPr lang="hu-HU" dirty="0"/>
          </a:p>
        </p:txBody>
      </p:sp>
      <p:grpSp>
        <p:nvGrpSpPr>
          <p:cNvPr id="258" name="Csoportba foglalás 257"/>
          <p:cNvGrpSpPr/>
          <p:nvPr/>
        </p:nvGrpSpPr>
        <p:grpSpPr>
          <a:xfrm>
            <a:off x="6313232" y="4169132"/>
            <a:ext cx="999234" cy="588162"/>
            <a:chOff x="2451219" y="2817354"/>
            <a:chExt cx="999234" cy="588162"/>
          </a:xfrm>
        </p:grpSpPr>
        <p:grpSp>
          <p:nvGrpSpPr>
            <p:cNvPr id="259" name="Csoportba foglalás 25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67" name="Téglalap 26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68" name="Téglalap 26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9" name="Téglalap 26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70" name="Téglalap 26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71" name="Téglalap 27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72" name="Téglalap 27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73" name="Téglalap 27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60" name="Szövegdoboz 259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61" name="Szövegdoboz 260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62" name="Szövegdoboz 261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63" name="Szövegdoboz 26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64" name="Szövegdoboz 26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65" name="Szövegdoboz 26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66" name="Szövegdoboz 265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274" name="Csoportba foglalás 273"/>
          <p:cNvGrpSpPr/>
          <p:nvPr/>
        </p:nvGrpSpPr>
        <p:grpSpPr>
          <a:xfrm>
            <a:off x="6353898" y="1804424"/>
            <a:ext cx="999234" cy="588162"/>
            <a:chOff x="2451219" y="2817354"/>
            <a:chExt cx="999234" cy="588162"/>
          </a:xfrm>
        </p:grpSpPr>
        <p:grpSp>
          <p:nvGrpSpPr>
            <p:cNvPr id="275" name="Csoportba foglalás 27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83" name="Téglalap 28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84" name="Téglalap 28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5" name="Téglalap 28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6" name="Téglalap 28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7" name="Téglalap 28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8" name="Téglalap 28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9" name="Téglalap 28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76" name="Szövegdoboz 27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77" name="Szövegdoboz 276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78" name="Szövegdoboz 27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79" name="Szövegdoboz 27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80" name="Szövegdoboz 27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81" name="Szövegdoboz 28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82" name="Szövegdoboz 281"/>
            <p:cNvSpPr txBox="1"/>
            <p:nvPr/>
          </p:nvSpPr>
          <p:spPr>
            <a:xfrm>
              <a:off x="2839267" y="298737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/>
                <a:t>B</a:t>
              </a:r>
            </a:p>
          </p:txBody>
        </p:sp>
      </p:grpSp>
      <p:grpSp>
        <p:nvGrpSpPr>
          <p:cNvPr id="290" name="Csoportba foglalás 289"/>
          <p:cNvGrpSpPr/>
          <p:nvPr/>
        </p:nvGrpSpPr>
        <p:grpSpPr>
          <a:xfrm>
            <a:off x="8385399" y="1850969"/>
            <a:ext cx="999234" cy="588162"/>
            <a:chOff x="2451219" y="2817354"/>
            <a:chExt cx="999234" cy="588162"/>
          </a:xfrm>
        </p:grpSpPr>
        <p:grpSp>
          <p:nvGrpSpPr>
            <p:cNvPr id="291" name="Csoportba foglalás 2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99" name="Téglalap 2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00" name="Téglalap 2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01" name="Téglalap 3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11" name="Téglalap 51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12" name="Téglalap 51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13" name="Téglalap 51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14" name="Téglalap 51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92" name="Szövegdoboz 29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93" name="Szövegdoboz 292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94" name="Szövegdoboz 29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95" name="Szövegdoboz 29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96" name="Szövegdoboz 2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97" name="Szövegdoboz 29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98" name="Szövegdoboz 297"/>
            <p:cNvSpPr txBox="1"/>
            <p:nvPr/>
          </p:nvSpPr>
          <p:spPr>
            <a:xfrm>
              <a:off x="2839267" y="2987375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515" name="Csoportba foglalás 514"/>
          <p:cNvGrpSpPr/>
          <p:nvPr/>
        </p:nvGrpSpPr>
        <p:grpSpPr>
          <a:xfrm>
            <a:off x="8656184" y="4169017"/>
            <a:ext cx="999234" cy="588162"/>
            <a:chOff x="2451219" y="2817354"/>
            <a:chExt cx="999234" cy="588162"/>
          </a:xfrm>
        </p:grpSpPr>
        <p:grpSp>
          <p:nvGrpSpPr>
            <p:cNvPr id="516" name="Csoportba foglalás 51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524" name="Téglalap 52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525" name="Téglalap 52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26" name="Téglalap 52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27" name="Téglalap 52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28" name="Téglalap 52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29" name="Téglalap 52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30" name="Téglalap 52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517" name="Szövegdoboz 516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18" name="Szövegdoboz 517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19" name="Szövegdoboz 518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20" name="Szövegdoboz 519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21" name="Szövegdoboz 520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22" name="Szövegdoboz 521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23" name="Szövegdoboz 522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sp>
        <p:nvSpPr>
          <p:cNvPr id="16" name="Szövegdoboz 15"/>
          <p:cNvSpPr txBox="1"/>
          <p:nvPr/>
        </p:nvSpPr>
        <p:spPr>
          <a:xfrm>
            <a:off x="2646948" y="245649"/>
            <a:ext cx="208422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600" dirty="0" smtClean="0">
                <a:solidFill>
                  <a:srgbClr val="FF0000"/>
                </a:solidFill>
              </a:rPr>
              <a:t>FB 01</a:t>
            </a:r>
            <a:endParaRPr lang="hu-HU" sz="6600" dirty="0">
              <a:solidFill>
                <a:srgbClr val="FF0000"/>
              </a:solidFill>
            </a:endParaRPr>
          </a:p>
        </p:txBody>
      </p:sp>
      <p:sp>
        <p:nvSpPr>
          <p:cNvPr id="115" name="Szövegdoboz 114"/>
          <p:cNvSpPr txBox="1"/>
          <p:nvPr/>
        </p:nvSpPr>
        <p:spPr>
          <a:xfrm>
            <a:off x="2646947" y="1070308"/>
            <a:ext cx="2225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rgbClr val="FF0000"/>
                </a:solidFill>
              </a:rPr>
              <a:t>A megoldás videón.</a:t>
            </a:r>
            <a:endParaRPr lang="hu-H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3868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llipszis 20"/>
          <p:cNvSpPr/>
          <p:nvPr/>
        </p:nvSpPr>
        <p:spPr>
          <a:xfrm>
            <a:off x="971136" y="4533413"/>
            <a:ext cx="180000" cy="18000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350" name="Csoportba foglalás 349"/>
          <p:cNvGrpSpPr/>
          <p:nvPr/>
        </p:nvGrpSpPr>
        <p:grpSpPr>
          <a:xfrm>
            <a:off x="1392753" y="3485009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33" name="Ellipszis 232"/>
          <p:cNvSpPr/>
          <p:nvPr/>
        </p:nvSpPr>
        <p:spPr>
          <a:xfrm>
            <a:off x="3262154" y="358561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35" name="Egyenes összekötő nyíllal 234"/>
          <p:cNvCxnSpPr>
            <a:stCxn id="21" idx="6"/>
            <a:endCxn id="233" idx="2"/>
          </p:cNvCxnSpPr>
          <p:nvPr/>
        </p:nvCxnSpPr>
        <p:spPr>
          <a:xfrm flipV="1">
            <a:off x="1151136" y="3675617"/>
            <a:ext cx="2111018" cy="947796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gyenes összekötő nyíllal 237"/>
          <p:cNvCxnSpPr>
            <a:stCxn id="233" idx="6"/>
            <a:endCxn id="239" idx="2"/>
          </p:cNvCxnSpPr>
          <p:nvPr/>
        </p:nvCxnSpPr>
        <p:spPr>
          <a:xfrm flipV="1">
            <a:off x="3442154" y="3043239"/>
            <a:ext cx="1762282" cy="632378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Ellipszis 238"/>
          <p:cNvSpPr/>
          <p:nvPr/>
        </p:nvSpPr>
        <p:spPr>
          <a:xfrm>
            <a:off x="5204436" y="295323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2" name="Egyenes összekötő nyíllal 241"/>
          <p:cNvCxnSpPr>
            <a:stCxn id="233" idx="6"/>
            <a:endCxn id="241" idx="2"/>
          </p:cNvCxnSpPr>
          <p:nvPr/>
        </p:nvCxnSpPr>
        <p:spPr>
          <a:xfrm>
            <a:off x="3442154" y="3675617"/>
            <a:ext cx="3348682" cy="8173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llipszis 49"/>
          <p:cNvSpPr/>
          <p:nvPr/>
        </p:nvSpPr>
        <p:spPr>
          <a:xfrm>
            <a:off x="3267351" y="5631503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51" name="Egyenes összekötő nyíllal 50"/>
          <p:cNvCxnSpPr>
            <a:stCxn id="50" idx="6"/>
            <a:endCxn id="241" idx="2"/>
          </p:cNvCxnSpPr>
          <p:nvPr/>
        </p:nvCxnSpPr>
        <p:spPr>
          <a:xfrm flipV="1">
            <a:off x="3447351" y="4492935"/>
            <a:ext cx="3343485" cy="12285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gyenes összekötő nyíllal 51"/>
          <p:cNvCxnSpPr>
            <a:stCxn id="21" idx="6"/>
            <a:endCxn id="50" idx="2"/>
          </p:cNvCxnSpPr>
          <p:nvPr/>
        </p:nvCxnSpPr>
        <p:spPr>
          <a:xfrm>
            <a:off x="1151136" y="4623413"/>
            <a:ext cx="2116215" cy="10980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gyenes összekötő nyíllal 60"/>
          <p:cNvCxnSpPr>
            <a:stCxn id="50" idx="6"/>
            <a:endCxn id="376" idx="2"/>
          </p:cNvCxnSpPr>
          <p:nvPr/>
        </p:nvCxnSpPr>
        <p:spPr>
          <a:xfrm flipV="1">
            <a:off x="3447351" y="5554312"/>
            <a:ext cx="7339734" cy="1671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6" name="Táblázat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821119"/>
              </p:ext>
            </p:extLst>
          </p:nvPr>
        </p:nvGraphicFramePr>
        <p:xfrm>
          <a:off x="1992" y="0"/>
          <a:ext cx="3051240" cy="2745908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017080"/>
                <a:gridCol w="1017080"/>
                <a:gridCol w="1017080"/>
              </a:tblGrid>
              <a:tr h="54551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D, E,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D, E,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G,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93" name="Csoportba foglalás 92"/>
          <p:cNvGrpSpPr/>
          <p:nvPr/>
        </p:nvGrpSpPr>
        <p:grpSpPr>
          <a:xfrm>
            <a:off x="1392753" y="5256993"/>
            <a:ext cx="1034342" cy="588162"/>
            <a:chOff x="2451219" y="2817354"/>
            <a:chExt cx="1034342" cy="588162"/>
          </a:xfrm>
        </p:grpSpPr>
        <p:grpSp>
          <p:nvGrpSpPr>
            <p:cNvPr id="94" name="Csoportba foglalás 9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02" name="Téglalap 10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6" name="Téglalap 105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7" name="Téglalap 106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8" name="Téglalap 107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5" name="Szövegdoboz 94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12</a:t>
              </a:r>
              <a:endParaRPr lang="hu-HU" sz="1000" dirty="0"/>
            </a:p>
          </p:txBody>
        </p:sp>
        <p:sp>
          <p:nvSpPr>
            <p:cNvPr id="99" name="Szövegdoboz 98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12</a:t>
              </a:r>
              <a:endParaRPr lang="hu-HU" sz="1000" dirty="0"/>
            </a:p>
          </p:txBody>
        </p:sp>
        <p:sp>
          <p:nvSpPr>
            <p:cNvPr id="100" name="Szövegdoboz 99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101" name="Szövegdoboz 100"/>
            <p:cNvSpPr txBox="1"/>
            <p:nvPr/>
          </p:nvSpPr>
          <p:spPr>
            <a:xfrm>
              <a:off x="2839267" y="298737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109" name="Csoportba foglalás 108"/>
          <p:cNvGrpSpPr/>
          <p:nvPr/>
        </p:nvGrpSpPr>
        <p:grpSpPr>
          <a:xfrm>
            <a:off x="3684584" y="2685518"/>
            <a:ext cx="1034342" cy="588162"/>
            <a:chOff x="2451219" y="2817354"/>
            <a:chExt cx="1034342" cy="588162"/>
          </a:xfrm>
        </p:grpSpPr>
        <p:grpSp>
          <p:nvGrpSpPr>
            <p:cNvPr id="110" name="Csoportba foglalás 109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8" name="Téglalap 11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2" name="Téglalap 12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3" name="Téglalap 12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4" name="Téglalap 12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11" name="Szövegdoboz 110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12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15" name="Szövegdoboz 114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0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116" name="Szövegdoboz 115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12</a:t>
              </a:r>
              <a:endParaRPr lang="hu-HU" sz="1000" dirty="0"/>
            </a:p>
          </p:txBody>
        </p:sp>
        <p:sp>
          <p:nvSpPr>
            <p:cNvPr id="117" name="Szövegdoboz 116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25" name="Csoportba foglalás 124"/>
          <p:cNvGrpSpPr/>
          <p:nvPr/>
        </p:nvGrpSpPr>
        <p:grpSpPr>
          <a:xfrm>
            <a:off x="3769348" y="3884152"/>
            <a:ext cx="1034342" cy="588162"/>
            <a:chOff x="2451219" y="2817354"/>
            <a:chExt cx="1034342" cy="588162"/>
          </a:xfrm>
        </p:grpSpPr>
        <p:grpSp>
          <p:nvGrpSpPr>
            <p:cNvPr id="126" name="Csoportba foglalás 12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4" name="Téglalap 13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8" name="Téglalap 13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9" name="Téglalap 13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0" name="Téglalap 13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7" name="Szövegdoboz 126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31" name="Szövegdoboz 130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32" name="Szövegdoboz 131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19</a:t>
              </a:r>
              <a:endParaRPr lang="hu-HU" sz="1000" dirty="0"/>
            </a:p>
          </p:txBody>
        </p:sp>
        <p:sp>
          <p:nvSpPr>
            <p:cNvPr id="133" name="Szövegdoboz 132"/>
            <p:cNvSpPr txBox="1"/>
            <p:nvPr/>
          </p:nvSpPr>
          <p:spPr>
            <a:xfrm>
              <a:off x="2839267" y="2987375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41" name="Csoportba foglalás 140"/>
          <p:cNvGrpSpPr/>
          <p:nvPr/>
        </p:nvGrpSpPr>
        <p:grpSpPr>
          <a:xfrm>
            <a:off x="3684584" y="4831719"/>
            <a:ext cx="1034342" cy="588162"/>
            <a:chOff x="2451219" y="2817354"/>
            <a:chExt cx="1034342" cy="588162"/>
          </a:xfrm>
        </p:grpSpPr>
        <p:grpSp>
          <p:nvGrpSpPr>
            <p:cNvPr id="142" name="Csoportba foglalás 14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50" name="Téglalap 14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4" name="Téglalap 15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5" name="Téglalap 15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6" name="Téglalap 15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3" name="Szövegdoboz 142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147" name="Szövegdoboz 146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12</a:t>
              </a:r>
              <a:endParaRPr lang="hu-HU" sz="1000" dirty="0"/>
            </a:p>
          </p:txBody>
        </p:sp>
        <p:sp>
          <p:nvSpPr>
            <p:cNvPr id="148" name="Szövegdoboz 147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19</a:t>
              </a:r>
              <a:endParaRPr lang="hu-HU" sz="1000" dirty="0"/>
            </a:p>
          </p:txBody>
        </p:sp>
        <p:sp>
          <p:nvSpPr>
            <p:cNvPr id="149" name="Szövegdoboz 148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57" name="Csoportba foglalás 156"/>
          <p:cNvGrpSpPr/>
          <p:nvPr/>
        </p:nvGrpSpPr>
        <p:grpSpPr>
          <a:xfrm>
            <a:off x="6068467" y="5720511"/>
            <a:ext cx="1034342" cy="588162"/>
            <a:chOff x="2451219" y="2817354"/>
            <a:chExt cx="1034342" cy="588162"/>
          </a:xfrm>
        </p:grpSpPr>
        <p:grpSp>
          <p:nvGrpSpPr>
            <p:cNvPr id="158" name="Csoportba foglalás 157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6" name="Téglalap 16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0" name="Téglalap 16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1" name="Téglalap 17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2" name="Téglalap 17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9" name="Szövegdoboz 158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63" name="Szövegdoboz 162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20</a:t>
              </a:r>
              <a:endParaRPr lang="hu-HU" sz="1000" dirty="0"/>
            </a:p>
          </p:txBody>
        </p:sp>
        <p:sp>
          <p:nvSpPr>
            <p:cNvPr id="164" name="Szövegdoboz 163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28</a:t>
              </a:r>
              <a:endParaRPr lang="hu-HU" sz="1000" dirty="0"/>
            </a:p>
          </p:txBody>
        </p:sp>
        <p:sp>
          <p:nvSpPr>
            <p:cNvPr id="165" name="Szövegdoboz 164"/>
            <p:cNvSpPr txBox="1"/>
            <p:nvPr/>
          </p:nvSpPr>
          <p:spPr>
            <a:xfrm>
              <a:off x="2839267" y="2987375"/>
              <a:ext cx="2439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cxnSp>
        <p:nvCxnSpPr>
          <p:cNvPr id="187" name="Egyenes összekötő nyíllal 186"/>
          <p:cNvCxnSpPr>
            <a:stCxn id="239" idx="6"/>
            <a:endCxn id="318" idx="2"/>
          </p:cNvCxnSpPr>
          <p:nvPr/>
        </p:nvCxnSpPr>
        <p:spPr>
          <a:xfrm>
            <a:off x="5384436" y="3043239"/>
            <a:ext cx="29906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gyenes összekötő nyíllal 189"/>
          <p:cNvCxnSpPr>
            <a:stCxn id="239" idx="6"/>
            <a:endCxn id="241" idx="2"/>
          </p:cNvCxnSpPr>
          <p:nvPr/>
        </p:nvCxnSpPr>
        <p:spPr>
          <a:xfrm>
            <a:off x="5384436" y="3043239"/>
            <a:ext cx="1406400" cy="1449696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3" name="Csoportba foglalás 192"/>
          <p:cNvGrpSpPr/>
          <p:nvPr/>
        </p:nvGrpSpPr>
        <p:grpSpPr>
          <a:xfrm>
            <a:off x="5520113" y="3415596"/>
            <a:ext cx="1034342" cy="588162"/>
            <a:chOff x="2451219" y="2817354"/>
            <a:chExt cx="1034342" cy="588162"/>
          </a:xfrm>
        </p:grpSpPr>
        <p:grpSp>
          <p:nvGrpSpPr>
            <p:cNvPr id="194" name="Csoportba foglalás 19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02" name="Téglalap 20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03" name="Téglalap 20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4" name="Téglalap 203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5" name="Téglalap 204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6" name="Téglalap 205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7" name="Téglalap 206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8" name="Téglalap 207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95" name="Szövegdoboz 194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12</a:t>
              </a:r>
              <a:endParaRPr lang="hu-HU" sz="1000" dirty="0"/>
            </a:p>
          </p:txBody>
        </p:sp>
        <p:sp>
          <p:nvSpPr>
            <p:cNvPr id="196" name="Szövegdoboz 195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7" name="Szövegdoboz 196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19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198" name="Szövegdoboz 197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12</a:t>
              </a:r>
              <a:endParaRPr lang="hu-HU" sz="1000" dirty="0"/>
            </a:p>
          </p:txBody>
        </p:sp>
        <p:sp>
          <p:nvSpPr>
            <p:cNvPr id="199" name="Szövegdoboz 198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00" name="Szövegdoboz 199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19</a:t>
              </a:r>
              <a:endParaRPr lang="hu-HU" sz="1000" dirty="0"/>
            </a:p>
          </p:txBody>
        </p:sp>
        <p:sp>
          <p:nvSpPr>
            <p:cNvPr id="201" name="Szövegdoboz 200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209" name="Csoportba foglalás 208"/>
          <p:cNvGrpSpPr/>
          <p:nvPr/>
        </p:nvGrpSpPr>
        <p:grpSpPr>
          <a:xfrm>
            <a:off x="6623054" y="2410734"/>
            <a:ext cx="1034342" cy="588162"/>
            <a:chOff x="2451219" y="2817354"/>
            <a:chExt cx="1034342" cy="588162"/>
          </a:xfrm>
        </p:grpSpPr>
        <p:grpSp>
          <p:nvGrpSpPr>
            <p:cNvPr id="210" name="Csoportba foglalás 209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8" name="Téglalap 21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9" name="Téglalap 21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0" name="Téglalap 21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1" name="Téglalap 22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2" name="Téglalap 22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3" name="Téglalap 22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4" name="Téglalap 22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11" name="Szövegdoboz 210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12</a:t>
              </a:r>
              <a:endParaRPr lang="hu-HU" sz="1000" dirty="0"/>
            </a:p>
          </p:txBody>
        </p:sp>
        <p:sp>
          <p:nvSpPr>
            <p:cNvPr id="212" name="Szövegdoboz 211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213" name="Szövegdoboz 212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19</a:t>
              </a:r>
              <a:endParaRPr lang="hu-HU" sz="1000" dirty="0"/>
            </a:p>
          </p:txBody>
        </p:sp>
        <p:sp>
          <p:nvSpPr>
            <p:cNvPr id="214" name="Szövegdoboz 213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215" name="Szövegdoboz 214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16" name="Szövegdoboz 215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23</a:t>
              </a:r>
              <a:endParaRPr lang="hu-HU" sz="1000" dirty="0"/>
            </a:p>
          </p:txBody>
        </p:sp>
        <p:sp>
          <p:nvSpPr>
            <p:cNvPr id="217" name="Szövegdoboz 216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sp>
        <p:nvSpPr>
          <p:cNvPr id="241" name="Ellipszis 240"/>
          <p:cNvSpPr/>
          <p:nvPr/>
        </p:nvSpPr>
        <p:spPr>
          <a:xfrm>
            <a:off x="6790836" y="4402935"/>
            <a:ext cx="180000" cy="1800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18" name="Ellipszis 317"/>
          <p:cNvSpPr/>
          <p:nvPr/>
        </p:nvSpPr>
        <p:spPr>
          <a:xfrm>
            <a:off x="8375062" y="2953239"/>
            <a:ext cx="180000" cy="1800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21" name="Egyenes összekötő nyíllal 320"/>
          <p:cNvCxnSpPr>
            <a:stCxn id="241" idx="6"/>
            <a:endCxn id="318" idx="2"/>
          </p:cNvCxnSpPr>
          <p:nvPr/>
        </p:nvCxnSpPr>
        <p:spPr>
          <a:xfrm flipV="1">
            <a:off x="6970836" y="3043239"/>
            <a:ext cx="1404226" cy="1449696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Egyenes összekötő nyíllal 323"/>
          <p:cNvCxnSpPr>
            <a:stCxn id="241" idx="6"/>
            <a:endCxn id="376" idx="2"/>
          </p:cNvCxnSpPr>
          <p:nvPr/>
        </p:nvCxnSpPr>
        <p:spPr>
          <a:xfrm>
            <a:off x="6970836" y="4492935"/>
            <a:ext cx="3816249" cy="1061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7" name="Csoportba foglalás 326"/>
          <p:cNvGrpSpPr/>
          <p:nvPr/>
        </p:nvGrpSpPr>
        <p:grpSpPr>
          <a:xfrm>
            <a:off x="7067701" y="3607170"/>
            <a:ext cx="1034342" cy="588162"/>
            <a:chOff x="2451219" y="2817354"/>
            <a:chExt cx="1034342" cy="588162"/>
          </a:xfrm>
        </p:grpSpPr>
        <p:grpSp>
          <p:nvGrpSpPr>
            <p:cNvPr id="328" name="Csoportba foglalás 327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36" name="Téglalap 33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37" name="Téglalap 33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38" name="Téglalap 33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39" name="Téglalap 33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40" name="Téglalap 33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41" name="Téglalap 34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42" name="Téglalap 34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29" name="Szövegdoboz 328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19</a:t>
              </a:r>
              <a:endParaRPr lang="hu-HU" sz="1000" dirty="0"/>
            </a:p>
          </p:txBody>
        </p:sp>
        <p:sp>
          <p:nvSpPr>
            <p:cNvPr id="330" name="Szövegdoboz 329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331" name="Szövegdoboz 330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23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332" name="Szövegdoboz 331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19</a:t>
              </a:r>
              <a:endParaRPr lang="hu-HU" sz="1000" dirty="0"/>
            </a:p>
          </p:txBody>
        </p:sp>
        <p:sp>
          <p:nvSpPr>
            <p:cNvPr id="333" name="Szövegdoboz 332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334" name="Szövegdoboz 333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23</a:t>
              </a:r>
              <a:endParaRPr lang="hu-HU" sz="1000" dirty="0"/>
            </a:p>
          </p:txBody>
        </p:sp>
        <p:sp>
          <p:nvSpPr>
            <p:cNvPr id="335" name="Szövegdoboz 334"/>
            <p:cNvSpPr txBox="1"/>
            <p:nvPr/>
          </p:nvSpPr>
          <p:spPr>
            <a:xfrm>
              <a:off x="2839267" y="2987375"/>
              <a:ext cx="2167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343" name="Csoportba foglalás 342"/>
          <p:cNvGrpSpPr/>
          <p:nvPr/>
        </p:nvGrpSpPr>
        <p:grpSpPr>
          <a:xfrm>
            <a:off x="7085983" y="4719879"/>
            <a:ext cx="1034342" cy="588162"/>
            <a:chOff x="2451219" y="2817354"/>
            <a:chExt cx="1034342" cy="588162"/>
          </a:xfrm>
        </p:grpSpPr>
        <p:grpSp>
          <p:nvGrpSpPr>
            <p:cNvPr id="344" name="Csoportba foglalás 34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68" name="Téglalap 36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9" name="Téglalap 36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0" name="Téglalap 36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1" name="Téglalap 37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2" name="Téglalap 37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3" name="Téglalap 37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4" name="Téglalap 37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45" name="Szövegdoboz 344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19</a:t>
              </a:r>
              <a:endParaRPr lang="hu-HU" sz="1000" dirty="0"/>
            </a:p>
          </p:txBody>
        </p:sp>
        <p:sp>
          <p:nvSpPr>
            <p:cNvPr id="346" name="Szövegdoboz 345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347" name="Szövegdoboz 346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21</a:t>
              </a:r>
              <a:endParaRPr lang="hu-HU" sz="1000" dirty="0"/>
            </a:p>
          </p:txBody>
        </p:sp>
        <p:sp>
          <p:nvSpPr>
            <p:cNvPr id="348" name="Szövegdoboz 347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26</a:t>
              </a:r>
              <a:endParaRPr lang="hu-HU" sz="1000" dirty="0"/>
            </a:p>
          </p:txBody>
        </p:sp>
        <p:sp>
          <p:nvSpPr>
            <p:cNvPr id="349" name="Szövegdoboz 348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366" name="Szövegdoboz 365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28</a:t>
              </a:r>
              <a:endParaRPr lang="hu-HU" sz="1000" dirty="0"/>
            </a:p>
          </p:txBody>
        </p:sp>
        <p:sp>
          <p:nvSpPr>
            <p:cNvPr id="367" name="Szövegdoboz 366"/>
            <p:cNvSpPr txBox="1"/>
            <p:nvPr/>
          </p:nvSpPr>
          <p:spPr>
            <a:xfrm>
              <a:off x="2839267" y="2987375"/>
              <a:ext cx="2263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J</a:t>
              </a:r>
              <a:endParaRPr lang="hu-HU" sz="1000" dirty="0"/>
            </a:p>
          </p:txBody>
        </p:sp>
      </p:grpSp>
      <p:cxnSp>
        <p:nvCxnSpPr>
          <p:cNvPr id="375" name="Egyenes összekötő nyíllal 374"/>
          <p:cNvCxnSpPr>
            <a:stCxn id="318" idx="6"/>
            <a:endCxn id="376" idx="2"/>
          </p:cNvCxnSpPr>
          <p:nvPr/>
        </p:nvCxnSpPr>
        <p:spPr>
          <a:xfrm>
            <a:off x="8555062" y="3043239"/>
            <a:ext cx="2232023" cy="2511073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6" name="Ellipszis 375"/>
          <p:cNvSpPr/>
          <p:nvPr/>
        </p:nvSpPr>
        <p:spPr>
          <a:xfrm>
            <a:off x="10787085" y="5464312"/>
            <a:ext cx="180000" cy="180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377" name="Csoportba foglalás 376"/>
          <p:cNvGrpSpPr/>
          <p:nvPr/>
        </p:nvGrpSpPr>
        <p:grpSpPr>
          <a:xfrm>
            <a:off x="9662395" y="3831838"/>
            <a:ext cx="1034342" cy="588162"/>
            <a:chOff x="2451219" y="2817354"/>
            <a:chExt cx="1034342" cy="588162"/>
          </a:xfrm>
        </p:grpSpPr>
        <p:grpSp>
          <p:nvGrpSpPr>
            <p:cNvPr id="378" name="Csoportba foglalás 377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86" name="Téglalap 38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87" name="Téglalap 38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88" name="Téglalap 38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89" name="Téglalap 38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90" name="Téglalap 38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91" name="Téglalap 39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92" name="Téglalap 39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79" name="Szövegdoboz 378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23</a:t>
              </a:r>
              <a:endParaRPr lang="hu-HU" sz="1000" dirty="0"/>
            </a:p>
          </p:txBody>
        </p:sp>
        <p:sp>
          <p:nvSpPr>
            <p:cNvPr id="380" name="Szövegdoboz 379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381" name="Szövegdoboz 380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28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382" name="Szövegdoboz 381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23</a:t>
              </a:r>
              <a:endParaRPr lang="hu-HU" sz="1000" dirty="0"/>
            </a:p>
          </p:txBody>
        </p:sp>
        <p:sp>
          <p:nvSpPr>
            <p:cNvPr id="383" name="Szövegdoboz 382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384" name="Szövegdoboz 383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28</a:t>
              </a:r>
              <a:endParaRPr lang="hu-HU" sz="1000" dirty="0"/>
            </a:p>
          </p:txBody>
        </p:sp>
        <p:sp>
          <p:nvSpPr>
            <p:cNvPr id="385" name="Szövegdoboz 384"/>
            <p:cNvSpPr txBox="1"/>
            <p:nvPr/>
          </p:nvSpPr>
          <p:spPr>
            <a:xfrm>
              <a:off x="2839267" y="2987375"/>
              <a:ext cx="2519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endParaRPr lang="hu-HU" sz="1000" dirty="0"/>
            </a:p>
          </p:txBody>
        </p:sp>
      </p:grpSp>
      <p:sp>
        <p:nvSpPr>
          <p:cNvPr id="505" name="Szövegdoboz 504"/>
          <p:cNvSpPr txBox="1"/>
          <p:nvPr/>
        </p:nvSpPr>
        <p:spPr>
          <a:xfrm>
            <a:off x="3989944" y="1733283"/>
            <a:ext cx="2989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Kritikus út: A -&gt; C -&gt; H -&gt; I -&gt; K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559642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261651"/>
              </p:ext>
            </p:extLst>
          </p:nvPr>
        </p:nvGraphicFramePr>
        <p:xfrm>
          <a:off x="-7251" y="-17680"/>
          <a:ext cx="2255178" cy="31473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B, 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F, 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F, 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F, G, 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K, 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350" name="Csoportba foglalás 349"/>
          <p:cNvGrpSpPr/>
          <p:nvPr/>
        </p:nvGrpSpPr>
        <p:grpSpPr>
          <a:xfrm>
            <a:off x="8629824" y="261461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</p:grpSp>
      <p:grpSp>
        <p:nvGrpSpPr>
          <p:cNvPr id="462" name="Csoportba foglalás 461"/>
          <p:cNvGrpSpPr/>
          <p:nvPr/>
        </p:nvGrpSpPr>
        <p:grpSpPr>
          <a:xfrm>
            <a:off x="10073705" y="259928"/>
            <a:ext cx="999234" cy="588162"/>
            <a:chOff x="2451219" y="2817354"/>
            <a:chExt cx="999234" cy="588162"/>
          </a:xfrm>
        </p:grpSpPr>
        <p:grpSp>
          <p:nvGrpSpPr>
            <p:cNvPr id="463" name="Csoportba foglalás 46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71" name="Téglalap 47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5" name="Téglalap 47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6" name="Téglalap 47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7" name="Téglalap 47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4" name="Szövegdoboz 46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8" name="Szövegdoboz 46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9" name="Szövegdoboz 46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70" name="Szövegdoboz 469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4" name="Csoportba foglalás 13"/>
          <p:cNvGrpSpPr/>
          <p:nvPr/>
        </p:nvGrpSpPr>
        <p:grpSpPr>
          <a:xfrm>
            <a:off x="2630044" y="2639563"/>
            <a:ext cx="6387828" cy="3552805"/>
            <a:chOff x="2630044" y="2639563"/>
            <a:chExt cx="6387828" cy="3552805"/>
          </a:xfrm>
        </p:grpSpPr>
        <p:sp>
          <p:nvSpPr>
            <p:cNvPr id="21" name="Ellipszis 20"/>
            <p:cNvSpPr/>
            <p:nvPr/>
          </p:nvSpPr>
          <p:spPr>
            <a:xfrm>
              <a:off x="2630044" y="405523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1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233" name="Ellipszis 232"/>
            <p:cNvSpPr/>
            <p:nvPr/>
          </p:nvSpPr>
          <p:spPr>
            <a:xfrm>
              <a:off x="4659106" y="5142083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3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35" name="Egyenes összekötő nyíllal 234"/>
            <p:cNvCxnSpPr>
              <a:stCxn id="21" idx="6"/>
              <a:endCxn id="233" idx="2"/>
            </p:cNvCxnSpPr>
            <p:nvPr/>
          </p:nvCxnSpPr>
          <p:spPr>
            <a:xfrm>
              <a:off x="2810044" y="4145231"/>
              <a:ext cx="1849062" cy="10868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Egyenes összekötő nyíllal 237"/>
            <p:cNvCxnSpPr>
              <a:stCxn id="233" idx="6"/>
              <a:endCxn id="239" idx="3"/>
            </p:cNvCxnSpPr>
            <p:nvPr/>
          </p:nvCxnSpPr>
          <p:spPr>
            <a:xfrm flipV="1">
              <a:off x="4839106" y="4208871"/>
              <a:ext cx="1442550" cy="10232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Ellipszis 238"/>
            <p:cNvSpPr/>
            <p:nvPr/>
          </p:nvSpPr>
          <p:spPr>
            <a:xfrm>
              <a:off x="6255296" y="405523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5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240" name="Ellipszis 239"/>
            <p:cNvSpPr/>
            <p:nvPr/>
          </p:nvSpPr>
          <p:spPr>
            <a:xfrm>
              <a:off x="6255296" y="6012368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6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42" name="Egyenes összekötő nyíllal 241"/>
            <p:cNvCxnSpPr>
              <a:stCxn id="233" idx="6"/>
              <a:endCxn id="240" idx="1"/>
            </p:cNvCxnSpPr>
            <p:nvPr/>
          </p:nvCxnSpPr>
          <p:spPr>
            <a:xfrm>
              <a:off x="4839106" y="5232083"/>
              <a:ext cx="1442550" cy="8066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zis 244"/>
            <p:cNvSpPr/>
            <p:nvPr/>
          </p:nvSpPr>
          <p:spPr>
            <a:xfrm>
              <a:off x="7697684" y="5137658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7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46" name="Egyenes összekötő nyíllal 245"/>
            <p:cNvCxnSpPr>
              <a:stCxn id="239" idx="5"/>
              <a:endCxn id="245" idx="1"/>
            </p:cNvCxnSpPr>
            <p:nvPr/>
          </p:nvCxnSpPr>
          <p:spPr>
            <a:xfrm>
              <a:off x="6408936" y="4208871"/>
              <a:ext cx="1315108" cy="9551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Egyenes összekötő nyíllal 248"/>
            <p:cNvCxnSpPr>
              <a:stCxn id="240" idx="6"/>
              <a:endCxn id="245" idx="3"/>
            </p:cNvCxnSpPr>
            <p:nvPr/>
          </p:nvCxnSpPr>
          <p:spPr>
            <a:xfrm flipV="1">
              <a:off x="6435296" y="5291298"/>
              <a:ext cx="1288748" cy="8110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Szövegdoboz 14"/>
            <p:cNvSpPr txBox="1"/>
            <p:nvPr/>
          </p:nvSpPr>
          <p:spPr>
            <a:xfrm>
              <a:off x="3771405" y="3360521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A</a:t>
              </a:r>
              <a:endParaRPr lang="hu-HU" dirty="0"/>
            </a:p>
          </p:txBody>
        </p:sp>
        <p:sp>
          <p:nvSpPr>
            <p:cNvPr id="254" name="Szövegdoboz 253"/>
            <p:cNvSpPr txBox="1"/>
            <p:nvPr/>
          </p:nvSpPr>
          <p:spPr>
            <a:xfrm>
              <a:off x="3848225" y="3644166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B</a:t>
              </a:r>
              <a:endParaRPr lang="hu-HU" dirty="0"/>
            </a:p>
          </p:txBody>
        </p:sp>
        <p:sp>
          <p:nvSpPr>
            <p:cNvPr id="255" name="Szövegdoboz 254"/>
            <p:cNvSpPr txBox="1"/>
            <p:nvPr/>
          </p:nvSpPr>
          <p:spPr>
            <a:xfrm>
              <a:off x="3804705" y="4675873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C</a:t>
              </a:r>
              <a:endParaRPr lang="hu-HU" dirty="0"/>
            </a:p>
          </p:txBody>
        </p:sp>
        <p:sp>
          <p:nvSpPr>
            <p:cNvPr id="257" name="Szövegdoboz 256"/>
            <p:cNvSpPr txBox="1"/>
            <p:nvPr/>
          </p:nvSpPr>
          <p:spPr>
            <a:xfrm>
              <a:off x="4998770" y="3068065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F</a:t>
              </a:r>
              <a:endParaRPr lang="hu-HU" dirty="0"/>
            </a:p>
          </p:txBody>
        </p:sp>
        <p:cxnSp>
          <p:nvCxnSpPr>
            <p:cNvPr id="51" name="Egyenes összekötő nyíllal 50"/>
            <p:cNvCxnSpPr>
              <a:stCxn id="21" idx="6"/>
              <a:endCxn id="63" idx="2"/>
            </p:cNvCxnSpPr>
            <p:nvPr/>
          </p:nvCxnSpPr>
          <p:spPr>
            <a:xfrm flipV="1">
              <a:off x="2810044" y="2729563"/>
              <a:ext cx="5067640" cy="14156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Egyenes összekötő nyíllal 51"/>
            <p:cNvCxnSpPr>
              <a:stCxn id="239" idx="4"/>
              <a:endCxn id="240" idx="0"/>
            </p:cNvCxnSpPr>
            <p:nvPr/>
          </p:nvCxnSpPr>
          <p:spPr>
            <a:xfrm>
              <a:off x="6345296" y="4235231"/>
              <a:ext cx="0" cy="1777137"/>
            </a:xfrm>
            <a:prstGeom prst="straightConnector1">
              <a:avLst/>
            </a:prstGeom>
            <a:ln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Ellipszis 52"/>
            <p:cNvSpPr/>
            <p:nvPr/>
          </p:nvSpPr>
          <p:spPr>
            <a:xfrm>
              <a:off x="4663287" y="2950316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2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55" name="Ellipszis 54"/>
            <p:cNvSpPr/>
            <p:nvPr/>
          </p:nvSpPr>
          <p:spPr>
            <a:xfrm>
              <a:off x="8837872" y="3130316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8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56" name="Egyenes összekötő nyíllal 55"/>
            <p:cNvCxnSpPr>
              <a:stCxn id="21" idx="6"/>
              <a:endCxn id="53" idx="3"/>
            </p:cNvCxnSpPr>
            <p:nvPr/>
          </p:nvCxnSpPr>
          <p:spPr>
            <a:xfrm flipV="1">
              <a:off x="2810044" y="3103956"/>
              <a:ext cx="1879603" cy="10412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Egyenes összekötő nyíllal 57"/>
            <p:cNvCxnSpPr>
              <a:stCxn id="53" idx="6"/>
              <a:endCxn id="55" idx="2"/>
            </p:cNvCxnSpPr>
            <p:nvPr/>
          </p:nvCxnSpPr>
          <p:spPr>
            <a:xfrm>
              <a:off x="4843287" y="3040316"/>
              <a:ext cx="3994585" cy="1800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Egyenes összekötő nyíllal 60"/>
            <p:cNvCxnSpPr>
              <a:stCxn id="245" idx="6"/>
              <a:endCxn id="55" idx="3"/>
            </p:cNvCxnSpPr>
            <p:nvPr/>
          </p:nvCxnSpPr>
          <p:spPr>
            <a:xfrm flipV="1">
              <a:off x="7877684" y="3283956"/>
              <a:ext cx="986548" cy="19437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Egyenes összekötő nyíllal 64"/>
            <p:cNvCxnSpPr>
              <a:stCxn id="239" idx="6"/>
              <a:endCxn id="55" idx="3"/>
            </p:cNvCxnSpPr>
            <p:nvPr/>
          </p:nvCxnSpPr>
          <p:spPr>
            <a:xfrm flipV="1">
              <a:off x="6435296" y="3283956"/>
              <a:ext cx="2428936" cy="8612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Szövegdoboz 67"/>
            <p:cNvSpPr txBox="1"/>
            <p:nvPr/>
          </p:nvSpPr>
          <p:spPr>
            <a:xfrm>
              <a:off x="5487683" y="4503991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G</a:t>
              </a:r>
              <a:endParaRPr lang="hu-HU" dirty="0"/>
            </a:p>
          </p:txBody>
        </p:sp>
        <p:sp>
          <p:nvSpPr>
            <p:cNvPr id="69" name="Szövegdoboz 68"/>
            <p:cNvSpPr txBox="1"/>
            <p:nvPr/>
          </p:nvSpPr>
          <p:spPr>
            <a:xfrm>
              <a:off x="5178594" y="5342537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H</a:t>
              </a:r>
              <a:endParaRPr lang="hu-HU" dirty="0"/>
            </a:p>
          </p:txBody>
        </p:sp>
        <p:sp>
          <p:nvSpPr>
            <p:cNvPr id="70" name="Szövegdoboz 69"/>
            <p:cNvSpPr txBox="1"/>
            <p:nvPr/>
          </p:nvSpPr>
          <p:spPr>
            <a:xfrm>
              <a:off x="8346028" y="2718675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I</a:t>
              </a:r>
              <a:endParaRPr lang="hu-HU" dirty="0"/>
            </a:p>
          </p:txBody>
        </p:sp>
        <p:sp>
          <p:nvSpPr>
            <p:cNvPr id="71" name="Szövegdoboz 70"/>
            <p:cNvSpPr txBox="1"/>
            <p:nvPr/>
          </p:nvSpPr>
          <p:spPr>
            <a:xfrm>
              <a:off x="6873648" y="3762159"/>
              <a:ext cx="2584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J</a:t>
              </a:r>
              <a:endParaRPr lang="hu-HU" dirty="0"/>
            </a:p>
          </p:txBody>
        </p:sp>
        <p:sp>
          <p:nvSpPr>
            <p:cNvPr id="63" name="Ellipszis 62"/>
            <p:cNvSpPr/>
            <p:nvPr/>
          </p:nvSpPr>
          <p:spPr>
            <a:xfrm>
              <a:off x="7877684" y="2639563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4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72" name="Egyenes összekötő nyíllal 71"/>
            <p:cNvCxnSpPr>
              <a:stCxn id="53" idx="6"/>
              <a:endCxn id="63" idx="1"/>
            </p:cNvCxnSpPr>
            <p:nvPr/>
          </p:nvCxnSpPr>
          <p:spPr>
            <a:xfrm flipV="1">
              <a:off x="4843287" y="2665923"/>
              <a:ext cx="3060757" cy="3743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Egyenes összekötő nyíllal 72"/>
            <p:cNvCxnSpPr>
              <a:stCxn id="63" idx="6"/>
              <a:endCxn id="55" idx="1"/>
            </p:cNvCxnSpPr>
            <p:nvPr/>
          </p:nvCxnSpPr>
          <p:spPr>
            <a:xfrm>
              <a:off x="8057684" y="2729563"/>
              <a:ext cx="806548" cy="4271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Egyenes összekötő nyíllal 74"/>
            <p:cNvCxnSpPr>
              <a:stCxn id="53" idx="6"/>
              <a:endCxn id="239" idx="1"/>
            </p:cNvCxnSpPr>
            <p:nvPr/>
          </p:nvCxnSpPr>
          <p:spPr>
            <a:xfrm>
              <a:off x="4843287" y="3040316"/>
              <a:ext cx="1438369" cy="10412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Szövegdoboz 77"/>
            <p:cNvSpPr txBox="1"/>
            <p:nvPr/>
          </p:nvSpPr>
          <p:spPr>
            <a:xfrm>
              <a:off x="5697300" y="2711462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D</a:t>
              </a:r>
              <a:endParaRPr lang="hu-HU" dirty="0"/>
            </a:p>
          </p:txBody>
        </p:sp>
        <p:sp>
          <p:nvSpPr>
            <p:cNvPr id="79" name="Szövegdoboz 78"/>
            <p:cNvSpPr txBox="1"/>
            <p:nvPr/>
          </p:nvSpPr>
          <p:spPr>
            <a:xfrm>
              <a:off x="5543660" y="2896128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E</a:t>
              </a:r>
              <a:endParaRPr lang="hu-HU" dirty="0"/>
            </a:p>
          </p:txBody>
        </p:sp>
        <p:sp>
          <p:nvSpPr>
            <p:cNvPr id="80" name="Szövegdoboz 79"/>
            <p:cNvSpPr txBox="1"/>
            <p:nvPr/>
          </p:nvSpPr>
          <p:spPr>
            <a:xfrm>
              <a:off x="6832525" y="4391202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K</a:t>
              </a:r>
              <a:endParaRPr lang="hu-HU" dirty="0"/>
            </a:p>
          </p:txBody>
        </p:sp>
        <p:sp>
          <p:nvSpPr>
            <p:cNvPr id="81" name="Szövegdoboz 80"/>
            <p:cNvSpPr txBox="1"/>
            <p:nvPr/>
          </p:nvSpPr>
          <p:spPr>
            <a:xfrm>
              <a:off x="6811575" y="5615319"/>
              <a:ext cx="2824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L</a:t>
              </a:r>
              <a:endParaRPr lang="hu-HU" dirty="0"/>
            </a:p>
          </p:txBody>
        </p:sp>
        <p:sp>
          <p:nvSpPr>
            <p:cNvPr id="82" name="Szövegdoboz 81"/>
            <p:cNvSpPr txBox="1"/>
            <p:nvPr/>
          </p:nvSpPr>
          <p:spPr>
            <a:xfrm>
              <a:off x="8239090" y="4119646"/>
              <a:ext cx="381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M</a:t>
              </a:r>
              <a:endParaRPr lang="hu-HU" dirty="0"/>
            </a:p>
          </p:txBody>
        </p:sp>
      </p:grpSp>
      <p:sp>
        <p:nvSpPr>
          <p:cNvPr id="74" name="Szövegdoboz 73"/>
          <p:cNvSpPr txBox="1"/>
          <p:nvPr/>
        </p:nvSpPr>
        <p:spPr>
          <a:xfrm>
            <a:off x="2646948" y="245649"/>
            <a:ext cx="208422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600" dirty="0" smtClean="0">
                <a:solidFill>
                  <a:srgbClr val="FF0000"/>
                </a:solidFill>
              </a:rPr>
              <a:t>FB 08</a:t>
            </a:r>
            <a:endParaRPr lang="hu-HU" sz="6600" dirty="0">
              <a:solidFill>
                <a:srgbClr val="FF0000"/>
              </a:solidFill>
            </a:endParaRPr>
          </a:p>
        </p:txBody>
      </p:sp>
      <p:sp>
        <p:nvSpPr>
          <p:cNvPr id="76" name="Szövegdoboz 75"/>
          <p:cNvSpPr txBox="1"/>
          <p:nvPr/>
        </p:nvSpPr>
        <p:spPr>
          <a:xfrm>
            <a:off x="2646947" y="1070308"/>
            <a:ext cx="57294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rgbClr val="FF0000"/>
                </a:solidFill>
              </a:rPr>
              <a:t>A feladat szövege a megfelelő Excel fájlban.</a:t>
            </a:r>
          </a:p>
          <a:p>
            <a:r>
              <a:rPr lang="hu-HU" sz="2000" dirty="0" smtClean="0">
                <a:solidFill>
                  <a:srgbClr val="FF0000"/>
                </a:solidFill>
              </a:rPr>
              <a:t>A megoldás videón és írott formában az Excel fájlban.</a:t>
            </a:r>
            <a:endParaRPr lang="hu-H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3932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103330"/>
              </p:ext>
            </p:extLst>
          </p:nvPr>
        </p:nvGraphicFramePr>
        <p:xfrm>
          <a:off x="-7251" y="-17680"/>
          <a:ext cx="2255178" cy="29679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G,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F, H, 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21" name="Ellipszis 20"/>
          <p:cNvSpPr/>
          <p:nvPr/>
        </p:nvSpPr>
        <p:spPr>
          <a:xfrm>
            <a:off x="2761337" y="364574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350" name="Csoportba foglalás 349"/>
          <p:cNvGrpSpPr/>
          <p:nvPr/>
        </p:nvGrpSpPr>
        <p:grpSpPr>
          <a:xfrm>
            <a:off x="8629824" y="261461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</p:grpSp>
      <p:grpSp>
        <p:nvGrpSpPr>
          <p:cNvPr id="462" name="Csoportba foglalás 461"/>
          <p:cNvGrpSpPr/>
          <p:nvPr/>
        </p:nvGrpSpPr>
        <p:grpSpPr>
          <a:xfrm>
            <a:off x="10073705" y="259928"/>
            <a:ext cx="999234" cy="588162"/>
            <a:chOff x="2451219" y="2817354"/>
            <a:chExt cx="999234" cy="588162"/>
          </a:xfrm>
        </p:grpSpPr>
        <p:grpSp>
          <p:nvGrpSpPr>
            <p:cNvPr id="463" name="Csoportba foglalás 46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71" name="Téglalap 47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5" name="Téglalap 47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6" name="Téglalap 47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7" name="Téglalap 47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4" name="Szövegdoboz 46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8" name="Szövegdoboz 46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9" name="Szövegdoboz 46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70" name="Szövegdoboz 469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sp>
        <p:nvSpPr>
          <p:cNvPr id="233" name="Ellipszis 232"/>
          <p:cNvSpPr/>
          <p:nvPr/>
        </p:nvSpPr>
        <p:spPr>
          <a:xfrm>
            <a:off x="4772805" y="365016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35" name="Egyenes összekötő nyíllal 234"/>
          <p:cNvCxnSpPr>
            <a:stCxn id="21" idx="6"/>
            <a:endCxn id="233" idx="2"/>
          </p:cNvCxnSpPr>
          <p:nvPr/>
        </p:nvCxnSpPr>
        <p:spPr>
          <a:xfrm>
            <a:off x="2941337" y="3735742"/>
            <a:ext cx="1831468" cy="44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gyenes összekötő nyíllal 237"/>
          <p:cNvCxnSpPr>
            <a:stCxn id="233" idx="6"/>
            <a:endCxn id="239" idx="3"/>
          </p:cNvCxnSpPr>
          <p:nvPr/>
        </p:nvCxnSpPr>
        <p:spPr>
          <a:xfrm flipV="1">
            <a:off x="4952805" y="2716955"/>
            <a:ext cx="1442550" cy="1023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Ellipszis 238"/>
          <p:cNvSpPr/>
          <p:nvPr/>
        </p:nvSpPr>
        <p:spPr>
          <a:xfrm>
            <a:off x="6368995" y="256331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0" name="Ellipszis 239"/>
          <p:cNvSpPr/>
          <p:nvPr/>
        </p:nvSpPr>
        <p:spPr>
          <a:xfrm>
            <a:off x="6368995" y="45204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2" name="Egyenes összekötő nyíllal 241"/>
          <p:cNvCxnSpPr>
            <a:stCxn id="233" idx="6"/>
            <a:endCxn id="240" idx="1"/>
          </p:cNvCxnSpPr>
          <p:nvPr/>
        </p:nvCxnSpPr>
        <p:spPr>
          <a:xfrm>
            <a:off x="4952805" y="3740167"/>
            <a:ext cx="1442550" cy="8066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Ellipszis 244"/>
          <p:cNvSpPr/>
          <p:nvPr/>
        </p:nvSpPr>
        <p:spPr>
          <a:xfrm>
            <a:off x="7811383" y="364574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6" name="Egyenes összekötő nyíllal 245"/>
          <p:cNvCxnSpPr>
            <a:stCxn id="239" idx="5"/>
            <a:endCxn id="245" idx="1"/>
          </p:cNvCxnSpPr>
          <p:nvPr/>
        </p:nvCxnSpPr>
        <p:spPr>
          <a:xfrm>
            <a:off x="6522635" y="2716955"/>
            <a:ext cx="1315108" cy="955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Egyenes összekötő nyíllal 248"/>
          <p:cNvCxnSpPr>
            <a:stCxn id="240" idx="6"/>
            <a:endCxn id="245" idx="3"/>
          </p:cNvCxnSpPr>
          <p:nvPr/>
        </p:nvCxnSpPr>
        <p:spPr>
          <a:xfrm flipV="1">
            <a:off x="6548995" y="3799382"/>
            <a:ext cx="1288748" cy="811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zövegdoboz 14"/>
          <p:cNvSpPr txBox="1"/>
          <p:nvPr/>
        </p:nvSpPr>
        <p:spPr>
          <a:xfrm>
            <a:off x="3857071" y="319452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A</a:t>
            </a:r>
            <a:endParaRPr lang="hu-HU" dirty="0"/>
          </a:p>
        </p:txBody>
      </p:sp>
      <p:sp>
        <p:nvSpPr>
          <p:cNvPr id="254" name="Szövegdoboz 253"/>
          <p:cNvSpPr txBox="1"/>
          <p:nvPr/>
        </p:nvSpPr>
        <p:spPr>
          <a:xfrm>
            <a:off x="3915251" y="460048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B</a:t>
            </a:r>
            <a:endParaRPr lang="hu-HU" dirty="0"/>
          </a:p>
        </p:txBody>
      </p:sp>
      <p:sp>
        <p:nvSpPr>
          <p:cNvPr id="255" name="Szövegdoboz 254"/>
          <p:cNvSpPr txBox="1"/>
          <p:nvPr/>
        </p:nvSpPr>
        <p:spPr>
          <a:xfrm>
            <a:off x="5397890" y="315656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C</a:t>
            </a:r>
            <a:endParaRPr lang="hu-HU" dirty="0"/>
          </a:p>
        </p:txBody>
      </p:sp>
      <p:sp>
        <p:nvSpPr>
          <p:cNvPr id="256" name="Szövegdoboz 255"/>
          <p:cNvSpPr txBox="1"/>
          <p:nvPr/>
        </p:nvSpPr>
        <p:spPr>
          <a:xfrm>
            <a:off x="5510413" y="398738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D</a:t>
            </a:r>
            <a:endParaRPr lang="hu-HU" dirty="0"/>
          </a:p>
        </p:txBody>
      </p:sp>
      <p:sp>
        <p:nvSpPr>
          <p:cNvPr id="257" name="Szövegdoboz 256"/>
          <p:cNvSpPr txBox="1"/>
          <p:nvPr/>
        </p:nvSpPr>
        <p:spPr>
          <a:xfrm>
            <a:off x="5720417" y="504234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E</a:t>
            </a:r>
            <a:endParaRPr lang="hu-HU" dirty="0"/>
          </a:p>
        </p:txBody>
      </p:sp>
      <p:cxnSp>
        <p:nvCxnSpPr>
          <p:cNvPr id="50" name="Egyenes összekötő nyíllal 49"/>
          <p:cNvCxnSpPr>
            <a:stCxn id="233" idx="6"/>
            <a:endCxn id="245" idx="2"/>
          </p:cNvCxnSpPr>
          <p:nvPr/>
        </p:nvCxnSpPr>
        <p:spPr>
          <a:xfrm flipV="1">
            <a:off x="4952805" y="3735742"/>
            <a:ext cx="2858578" cy="4425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gyenes összekötő nyíllal 52"/>
          <p:cNvCxnSpPr>
            <a:stCxn id="245" idx="6"/>
            <a:endCxn id="56" idx="2"/>
          </p:cNvCxnSpPr>
          <p:nvPr/>
        </p:nvCxnSpPr>
        <p:spPr>
          <a:xfrm>
            <a:off x="7991383" y="3735742"/>
            <a:ext cx="17769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Ellipszis 55"/>
          <p:cNvSpPr/>
          <p:nvPr/>
        </p:nvSpPr>
        <p:spPr>
          <a:xfrm>
            <a:off x="9768342" y="364574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8" name="Szövegdoboz 57"/>
          <p:cNvSpPr txBox="1"/>
          <p:nvPr/>
        </p:nvSpPr>
        <p:spPr>
          <a:xfrm>
            <a:off x="5765417" y="540341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F</a:t>
            </a:r>
            <a:endParaRPr lang="hu-HU" dirty="0"/>
          </a:p>
        </p:txBody>
      </p:sp>
      <p:sp>
        <p:nvSpPr>
          <p:cNvPr id="54" name="Ellipszis 53"/>
          <p:cNvSpPr/>
          <p:nvPr/>
        </p:nvSpPr>
        <p:spPr>
          <a:xfrm>
            <a:off x="4862805" y="543886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55" name="Egyenes összekötő nyíllal 54"/>
          <p:cNvCxnSpPr>
            <a:stCxn id="21" idx="6"/>
            <a:endCxn id="54" idx="1"/>
          </p:cNvCxnSpPr>
          <p:nvPr/>
        </p:nvCxnSpPr>
        <p:spPr>
          <a:xfrm>
            <a:off x="2941337" y="3735742"/>
            <a:ext cx="1947828" cy="1729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gyenes összekötő nyíllal 58"/>
          <p:cNvCxnSpPr>
            <a:stCxn id="54" idx="6"/>
            <a:endCxn id="56" idx="3"/>
          </p:cNvCxnSpPr>
          <p:nvPr/>
        </p:nvCxnSpPr>
        <p:spPr>
          <a:xfrm flipV="1">
            <a:off x="5042805" y="3799382"/>
            <a:ext cx="4751897" cy="1729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zövegdoboz 60"/>
          <p:cNvSpPr txBox="1"/>
          <p:nvPr/>
        </p:nvSpPr>
        <p:spPr>
          <a:xfrm>
            <a:off x="6900697" y="2900817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G</a:t>
            </a:r>
            <a:endParaRPr lang="hu-HU" dirty="0"/>
          </a:p>
        </p:txBody>
      </p:sp>
      <p:sp>
        <p:nvSpPr>
          <p:cNvPr id="62" name="Szövegdoboz 61"/>
          <p:cNvSpPr txBox="1"/>
          <p:nvPr/>
        </p:nvSpPr>
        <p:spPr>
          <a:xfrm>
            <a:off x="6964273" y="334777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H</a:t>
            </a:r>
            <a:endParaRPr lang="hu-HU" dirty="0"/>
          </a:p>
        </p:txBody>
      </p:sp>
      <p:sp>
        <p:nvSpPr>
          <p:cNvPr id="60" name="Ellipszis 59"/>
          <p:cNvSpPr/>
          <p:nvPr/>
        </p:nvSpPr>
        <p:spPr>
          <a:xfrm>
            <a:off x="8562662" y="543886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63" name="Egyenes összekötő nyíllal 62"/>
          <p:cNvCxnSpPr>
            <a:stCxn id="54" idx="6"/>
            <a:endCxn id="60" idx="2"/>
          </p:cNvCxnSpPr>
          <p:nvPr/>
        </p:nvCxnSpPr>
        <p:spPr>
          <a:xfrm>
            <a:off x="5042805" y="5528861"/>
            <a:ext cx="35198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gyenes összekötő nyíllal 63"/>
          <p:cNvCxnSpPr>
            <a:stCxn id="239" idx="5"/>
            <a:endCxn id="60" idx="1"/>
          </p:cNvCxnSpPr>
          <p:nvPr/>
        </p:nvCxnSpPr>
        <p:spPr>
          <a:xfrm>
            <a:off x="6522635" y="2716955"/>
            <a:ext cx="2066387" cy="27482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gyenes összekötő nyíllal 67"/>
          <p:cNvCxnSpPr>
            <a:stCxn id="60" idx="7"/>
            <a:endCxn id="56" idx="4"/>
          </p:cNvCxnSpPr>
          <p:nvPr/>
        </p:nvCxnSpPr>
        <p:spPr>
          <a:xfrm flipV="1">
            <a:off x="8716302" y="3825742"/>
            <a:ext cx="1142040" cy="1639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gyenes összekötő nyíllal 70"/>
          <p:cNvCxnSpPr>
            <a:stCxn id="240" idx="6"/>
            <a:endCxn id="60" idx="1"/>
          </p:cNvCxnSpPr>
          <p:nvPr/>
        </p:nvCxnSpPr>
        <p:spPr>
          <a:xfrm>
            <a:off x="6548995" y="4610452"/>
            <a:ext cx="2040027" cy="8547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Szövegdoboz 73"/>
          <p:cNvSpPr txBox="1"/>
          <p:nvPr/>
        </p:nvSpPr>
        <p:spPr>
          <a:xfrm>
            <a:off x="6828797" y="4181906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I</a:t>
            </a:r>
            <a:endParaRPr lang="hu-HU" dirty="0"/>
          </a:p>
        </p:txBody>
      </p:sp>
      <p:sp>
        <p:nvSpPr>
          <p:cNvPr id="75" name="Szövegdoboz 74"/>
          <p:cNvSpPr txBox="1"/>
          <p:nvPr/>
        </p:nvSpPr>
        <p:spPr>
          <a:xfrm>
            <a:off x="6694430" y="4526289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J</a:t>
            </a:r>
            <a:endParaRPr lang="hu-HU" dirty="0"/>
          </a:p>
        </p:txBody>
      </p:sp>
      <p:sp>
        <p:nvSpPr>
          <p:cNvPr id="76" name="Szövegdoboz 75"/>
          <p:cNvSpPr txBox="1"/>
          <p:nvPr/>
        </p:nvSpPr>
        <p:spPr>
          <a:xfrm>
            <a:off x="8454359" y="3524716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</a:t>
            </a:r>
            <a:endParaRPr lang="hu-HU" dirty="0"/>
          </a:p>
        </p:txBody>
      </p:sp>
      <p:sp>
        <p:nvSpPr>
          <p:cNvPr id="77" name="Szövegdoboz 76"/>
          <p:cNvSpPr txBox="1"/>
          <p:nvPr/>
        </p:nvSpPr>
        <p:spPr>
          <a:xfrm>
            <a:off x="9088564" y="4605558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L</a:t>
            </a:r>
            <a:endParaRPr lang="hu-HU" dirty="0"/>
          </a:p>
        </p:txBody>
      </p:sp>
      <p:sp>
        <p:nvSpPr>
          <p:cNvPr id="78" name="Szövegdoboz 77"/>
          <p:cNvSpPr txBox="1"/>
          <p:nvPr/>
        </p:nvSpPr>
        <p:spPr>
          <a:xfrm>
            <a:off x="2646948" y="245649"/>
            <a:ext cx="208422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600" dirty="0" smtClean="0">
                <a:solidFill>
                  <a:srgbClr val="FF0000"/>
                </a:solidFill>
              </a:rPr>
              <a:t>FB 09</a:t>
            </a:r>
            <a:endParaRPr lang="hu-HU" sz="6600" dirty="0">
              <a:solidFill>
                <a:srgbClr val="FF0000"/>
              </a:solidFill>
            </a:endParaRPr>
          </a:p>
        </p:txBody>
      </p:sp>
      <p:sp>
        <p:nvSpPr>
          <p:cNvPr id="69" name="Szövegdoboz 68"/>
          <p:cNvSpPr txBox="1"/>
          <p:nvPr/>
        </p:nvSpPr>
        <p:spPr>
          <a:xfrm>
            <a:off x="2646947" y="1070308"/>
            <a:ext cx="2225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rgbClr val="FF0000"/>
                </a:solidFill>
              </a:rPr>
              <a:t>A megoldás videón.</a:t>
            </a:r>
            <a:endParaRPr lang="hu-H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454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48915" y="846026"/>
            <a:ext cx="88311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Valamely gazdasági folyamat tevékenységlistája, a tevékenységek napban megadott időigénye és a közvetlen megelőzési listája: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499282" y="4531713"/>
            <a:ext cx="4668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Rajzolja fel a hálót és adja meg a kritikus utat!</a:t>
            </a:r>
            <a:endParaRPr lang="hu-HU" dirty="0"/>
          </a:p>
        </p:txBody>
      </p:sp>
      <p:sp>
        <p:nvSpPr>
          <p:cNvPr id="116" name="Téglalap 115"/>
          <p:cNvSpPr/>
          <p:nvPr/>
        </p:nvSpPr>
        <p:spPr>
          <a:xfrm>
            <a:off x="499282" y="5069123"/>
            <a:ext cx="575112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Legha</a:t>
            </a:r>
            <a:r>
              <a:rPr lang="hu-HU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marabb hányadik napon fejeződhet be a folyamat?</a:t>
            </a:r>
          </a:p>
          <a:p>
            <a:endParaRPr lang="hu-HU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hu-HU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Legfeljebb hány nappal nőhet a D tevékenység időigénye,</a:t>
            </a:r>
          </a:p>
          <a:p>
            <a:r>
              <a:rPr lang="hu-HU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hogy ez a határidő ne nőjön?</a:t>
            </a:r>
            <a:endParaRPr lang="hu-HU" dirty="0"/>
          </a:p>
        </p:txBody>
      </p:sp>
      <p:sp>
        <p:nvSpPr>
          <p:cNvPr id="8" name="Téglalap 7"/>
          <p:cNvSpPr/>
          <p:nvPr/>
        </p:nvSpPr>
        <p:spPr>
          <a:xfrm>
            <a:off x="1668378" y="0"/>
            <a:ext cx="883117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2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HÁLÓTERVEZÉS</a:t>
            </a:r>
          </a:p>
          <a:p>
            <a:pPr algn="ctr"/>
            <a:r>
              <a:rPr lang="hu-HU" sz="2000" b="1" dirty="0" smtClean="0">
                <a:solidFill>
                  <a:srgbClr val="C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FELADATBANK </a:t>
            </a:r>
            <a:r>
              <a:rPr lang="hu-HU" sz="2000" b="1" dirty="0">
                <a:solidFill>
                  <a:srgbClr val="C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r>
              <a:rPr lang="hu-HU" sz="20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hu-HU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9" name="Tábláza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223736"/>
              </p:ext>
            </p:extLst>
          </p:nvPr>
        </p:nvGraphicFramePr>
        <p:xfrm>
          <a:off x="4167707" y="1501322"/>
          <a:ext cx="3135462" cy="2967992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045154"/>
                <a:gridCol w="1045154"/>
                <a:gridCol w="1045154"/>
              </a:tblGrid>
              <a:tr h="549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G,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F, H, 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17208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llipszis 20"/>
          <p:cNvSpPr/>
          <p:nvPr/>
        </p:nvSpPr>
        <p:spPr>
          <a:xfrm>
            <a:off x="1317547" y="5049842"/>
            <a:ext cx="180000" cy="18000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350" name="Csoportba foglalás 349"/>
          <p:cNvGrpSpPr/>
          <p:nvPr/>
        </p:nvGrpSpPr>
        <p:grpSpPr>
          <a:xfrm>
            <a:off x="1462964" y="3990992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grpSp>
        <p:nvGrpSpPr>
          <p:cNvPr id="462" name="Csoportba foglalás 461"/>
          <p:cNvGrpSpPr/>
          <p:nvPr/>
        </p:nvGrpSpPr>
        <p:grpSpPr>
          <a:xfrm>
            <a:off x="3912198" y="3977338"/>
            <a:ext cx="1034342" cy="588162"/>
            <a:chOff x="2451219" y="2817354"/>
            <a:chExt cx="1034342" cy="588162"/>
          </a:xfrm>
        </p:grpSpPr>
        <p:grpSp>
          <p:nvGrpSpPr>
            <p:cNvPr id="463" name="Csoportba foglalás 46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71" name="Téglalap 47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5" name="Téglalap 47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6" name="Téglalap 47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7" name="Téglalap 47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4" name="Szövegdoboz 463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468" name="Szövegdoboz 467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469" name="Szövegdoboz 468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470" name="Szövegdoboz 469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sp>
        <p:nvSpPr>
          <p:cNvPr id="233" name="Ellipszis 232"/>
          <p:cNvSpPr/>
          <p:nvPr/>
        </p:nvSpPr>
        <p:spPr>
          <a:xfrm>
            <a:off x="2871815" y="4179557"/>
            <a:ext cx="180000" cy="1800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35" name="Egyenes összekötő nyíllal 234"/>
          <p:cNvCxnSpPr>
            <a:stCxn id="21" idx="6"/>
            <a:endCxn id="233" idx="2"/>
          </p:cNvCxnSpPr>
          <p:nvPr/>
        </p:nvCxnSpPr>
        <p:spPr>
          <a:xfrm flipV="1">
            <a:off x="1497547" y="4269557"/>
            <a:ext cx="1374268" cy="870285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gyenes összekötő nyíllal 237"/>
          <p:cNvCxnSpPr>
            <a:stCxn id="233" idx="6"/>
            <a:endCxn id="239" idx="2"/>
          </p:cNvCxnSpPr>
          <p:nvPr/>
        </p:nvCxnSpPr>
        <p:spPr>
          <a:xfrm flipV="1">
            <a:off x="3051815" y="3345485"/>
            <a:ext cx="1416190" cy="924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Ellipszis 238"/>
          <p:cNvSpPr/>
          <p:nvPr/>
        </p:nvSpPr>
        <p:spPr>
          <a:xfrm>
            <a:off x="4468005" y="325548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0" name="Ellipszis 239"/>
          <p:cNvSpPr/>
          <p:nvPr/>
        </p:nvSpPr>
        <p:spPr>
          <a:xfrm>
            <a:off x="4468005" y="504984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2" name="Egyenes összekötő nyíllal 241"/>
          <p:cNvCxnSpPr>
            <a:stCxn id="233" idx="6"/>
            <a:endCxn id="240" idx="2"/>
          </p:cNvCxnSpPr>
          <p:nvPr/>
        </p:nvCxnSpPr>
        <p:spPr>
          <a:xfrm>
            <a:off x="3051815" y="4269557"/>
            <a:ext cx="1416190" cy="870285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Egyenes összekötő nyíllal 245"/>
          <p:cNvCxnSpPr>
            <a:stCxn id="239" idx="6"/>
            <a:endCxn id="82" idx="2"/>
          </p:cNvCxnSpPr>
          <p:nvPr/>
        </p:nvCxnSpPr>
        <p:spPr>
          <a:xfrm>
            <a:off x="4648005" y="3345485"/>
            <a:ext cx="3435155" cy="28013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Egyenes összekötő nyíllal 248"/>
          <p:cNvCxnSpPr>
            <a:stCxn id="240" idx="6"/>
            <a:endCxn id="212" idx="2"/>
          </p:cNvCxnSpPr>
          <p:nvPr/>
        </p:nvCxnSpPr>
        <p:spPr>
          <a:xfrm flipV="1">
            <a:off x="4648005" y="4268329"/>
            <a:ext cx="2933419" cy="871513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Ellipszis 53"/>
          <p:cNvSpPr/>
          <p:nvPr/>
        </p:nvSpPr>
        <p:spPr>
          <a:xfrm>
            <a:off x="2878984" y="606402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55" name="Egyenes összekötő nyíllal 54"/>
          <p:cNvCxnSpPr>
            <a:stCxn id="21" idx="6"/>
            <a:endCxn id="54" idx="1"/>
          </p:cNvCxnSpPr>
          <p:nvPr/>
        </p:nvCxnSpPr>
        <p:spPr>
          <a:xfrm>
            <a:off x="1497547" y="5139842"/>
            <a:ext cx="1407797" cy="9505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gyenes összekötő nyíllal 58"/>
          <p:cNvCxnSpPr>
            <a:stCxn id="54" idx="6"/>
            <a:endCxn id="264" idx="2"/>
          </p:cNvCxnSpPr>
          <p:nvPr/>
        </p:nvCxnSpPr>
        <p:spPr>
          <a:xfrm flipV="1">
            <a:off x="3058984" y="4304157"/>
            <a:ext cx="6586837" cy="1849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gyenes összekötő nyíllal 62"/>
          <p:cNvCxnSpPr>
            <a:stCxn id="54" idx="6"/>
            <a:endCxn id="82" idx="2"/>
          </p:cNvCxnSpPr>
          <p:nvPr/>
        </p:nvCxnSpPr>
        <p:spPr>
          <a:xfrm flipV="1">
            <a:off x="3058984" y="6146804"/>
            <a:ext cx="5024176" cy="7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gyenes összekötő nyíllal 63"/>
          <p:cNvCxnSpPr>
            <a:stCxn id="239" idx="6"/>
            <a:endCxn id="212" idx="2"/>
          </p:cNvCxnSpPr>
          <p:nvPr/>
        </p:nvCxnSpPr>
        <p:spPr>
          <a:xfrm>
            <a:off x="4648005" y="3345485"/>
            <a:ext cx="2933419" cy="9228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gyenes összekötő nyíllal 70"/>
          <p:cNvCxnSpPr>
            <a:stCxn id="240" idx="6"/>
            <a:endCxn id="82" idx="2"/>
          </p:cNvCxnSpPr>
          <p:nvPr/>
        </p:nvCxnSpPr>
        <p:spPr>
          <a:xfrm>
            <a:off x="4648005" y="5139842"/>
            <a:ext cx="3435155" cy="1006962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9" name="Táblázat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161527"/>
              </p:ext>
            </p:extLst>
          </p:nvPr>
        </p:nvGraphicFramePr>
        <p:xfrm>
          <a:off x="-8354" y="0"/>
          <a:ext cx="3135462" cy="2967992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045154"/>
                <a:gridCol w="1045154"/>
                <a:gridCol w="1045154"/>
              </a:tblGrid>
              <a:tr h="549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7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H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G, I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L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F, H, J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82" name="Ellipszis 81"/>
          <p:cNvSpPr/>
          <p:nvPr/>
        </p:nvSpPr>
        <p:spPr>
          <a:xfrm>
            <a:off x="8083160" y="6056804"/>
            <a:ext cx="180000" cy="1800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97" name="Csoportba foglalás 96"/>
          <p:cNvGrpSpPr/>
          <p:nvPr/>
        </p:nvGrpSpPr>
        <p:grpSpPr>
          <a:xfrm>
            <a:off x="1456744" y="5658973"/>
            <a:ext cx="1034342" cy="588162"/>
            <a:chOff x="2451219" y="2817354"/>
            <a:chExt cx="1034342" cy="588162"/>
          </a:xfrm>
        </p:grpSpPr>
        <p:grpSp>
          <p:nvGrpSpPr>
            <p:cNvPr id="98" name="Csoportba foglalás 97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06" name="Téglalap 10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7" name="Téglalap 10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8" name="Téglalap 10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9" name="Téglalap 10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0" name="Téglalap 10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1" name="Téglalap 11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2" name="Téglalap 11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9" name="Szövegdoboz 98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00" name="Szövegdoboz 99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01" name="Szövegdoboz 100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02" name="Szövegdoboz 101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103" name="Szövegdoboz 102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104" name="Szövegdoboz 103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05" name="Szövegdoboz 104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113" name="Csoportba foglalás 112"/>
          <p:cNvGrpSpPr/>
          <p:nvPr/>
        </p:nvGrpSpPr>
        <p:grpSpPr>
          <a:xfrm>
            <a:off x="3270263" y="3359831"/>
            <a:ext cx="1034342" cy="588162"/>
            <a:chOff x="2451219" y="2817354"/>
            <a:chExt cx="1034342" cy="588162"/>
          </a:xfrm>
        </p:grpSpPr>
        <p:grpSp>
          <p:nvGrpSpPr>
            <p:cNvPr id="114" name="Csoportba foglalás 11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22" name="Téglalap 12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23" name="Téglalap 12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4" name="Téglalap 123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5" name="Téglalap 124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6" name="Téglalap 125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7" name="Téglalap 126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8" name="Téglalap 127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15" name="Szövegdoboz 114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6" name="Szövegdoboz 115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117" name="Szövegdoboz 116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118" name="Szövegdoboz 117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19" name="Szövegdoboz 118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20" name="Szövegdoboz 119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21" name="Szövegdoboz 120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29" name="Csoportba foglalás 128"/>
          <p:cNvGrpSpPr/>
          <p:nvPr/>
        </p:nvGrpSpPr>
        <p:grpSpPr>
          <a:xfrm>
            <a:off x="3267829" y="4544210"/>
            <a:ext cx="1034342" cy="588162"/>
            <a:chOff x="2451219" y="2817354"/>
            <a:chExt cx="1034342" cy="588162"/>
          </a:xfrm>
        </p:grpSpPr>
        <p:grpSp>
          <p:nvGrpSpPr>
            <p:cNvPr id="130" name="Csoportba foglalás 129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8" name="Téglalap 13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9" name="Téglalap 13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0" name="Téglalap 13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1" name="Téglalap 14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2" name="Téglalap 14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3" name="Téglalap 14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4" name="Téglalap 14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31" name="Szövegdoboz 130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32" name="Szövegdoboz 131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33" name="Szövegdoboz 132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134" name="Szövegdoboz 133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35" name="Szövegdoboz 134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0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136" name="Szövegdoboz 135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137" name="Szövegdoboz 136"/>
            <p:cNvSpPr txBox="1"/>
            <p:nvPr/>
          </p:nvSpPr>
          <p:spPr>
            <a:xfrm>
              <a:off x="2839267" y="2987375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45" name="Csoportba foglalás 144"/>
          <p:cNvGrpSpPr/>
          <p:nvPr/>
        </p:nvGrpSpPr>
        <p:grpSpPr>
          <a:xfrm>
            <a:off x="3273943" y="5465578"/>
            <a:ext cx="1034342" cy="588162"/>
            <a:chOff x="2451219" y="2817354"/>
            <a:chExt cx="1034342" cy="588162"/>
          </a:xfrm>
        </p:grpSpPr>
        <p:grpSp>
          <p:nvGrpSpPr>
            <p:cNvPr id="146" name="Csoportba foglalás 14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54" name="Téglalap 15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55" name="Téglalap 15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6" name="Téglalap 15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7" name="Téglalap 15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8" name="Téglalap 15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9" name="Téglalap 15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0" name="Téglalap 15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7" name="Szövegdoboz 146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48" name="Szövegdoboz 14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49" name="Szövegdoboz 148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0" name="Szövegdoboz 149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151" name="Szövegdoboz 150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152" name="Szövegdoboz 151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19</a:t>
              </a:r>
              <a:endParaRPr lang="hu-HU" sz="1000" dirty="0"/>
            </a:p>
          </p:txBody>
        </p:sp>
        <p:sp>
          <p:nvSpPr>
            <p:cNvPr id="153" name="Szövegdoboz 152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64" name="Csoportba foglalás 163"/>
          <p:cNvGrpSpPr/>
          <p:nvPr/>
        </p:nvGrpSpPr>
        <p:grpSpPr>
          <a:xfrm>
            <a:off x="3269931" y="6198692"/>
            <a:ext cx="1034342" cy="588162"/>
            <a:chOff x="2451219" y="2817354"/>
            <a:chExt cx="1034342" cy="588162"/>
          </a:xfrm>
        </p:grpSpPr>
        <p:grpSp>
          <p:nvGrpSpPr>
            <p:cNvPr id="165" name="Csoportba foglalás 16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3" name="Téglalap 17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74" name="Téglalap 17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5" name="Téglalap 17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6" name="Téglalap 17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7" name="Téglalap 17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8" name="Téglalap 17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9" name="Téglalap 17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66" name="Szövegdoboz 165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67" name="Szövegdoboz 166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68" name="Szövegdoboz 167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/>
                <a:t>7</a:t>
              </a:r>
            </a:p>
          </p:txBody>
        </p:sp>
        <p:sp>
          <p:nvSpPr>
            <p:cNvPr id="169" name="Szövegdoboz 168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70" name="Szövegdoboz 169"/>
            <p:cNvSpPr txBox="1"/>
            <p:nvPr/>
          </p:nvSpPr>
          <p:spPr>
            <a:xfrm>
              <a:off x="2839267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171" name="Szövegdoboz 170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72" name="Szövegdoboz 171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180" name="Csoportba foglalás 179"/>
          <p:cNvGrpSpPr/>
          <p:nvPr/>
        </p:nvGrpSpPr>
        <p:grpSpPr>
          <a:xfrm>
            <a:off x="5985763" y="3536437"/>
            <a:ext cx="1034342" cy="588162"/>
            <a:chOff x="2451219" y="2817354"/>
            <a:chExt cx="1034342" cy="588162"/>
          </a:xfrm>
        </p:grpSpPr>
        <p:grpSp>
          <p:nvGrpSpPr>
            <p:cNvPr id="181" name="Csoportba foglalás 18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89" name="Téglalap 18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0" name="Téglalap 18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1" name="Téglalap 19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2" name="Téglalap 19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3" name="Téglalap 19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4" name="Téglalap 19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5" name="Téglalap 19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2" name="Szövegdoboz 181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183" name="Szövegdoboz 182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84" name="Szövegdoboz 183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12</a:t>
              </a:r>
              <a:endParaRPr lang="hu-HU" sz="1000" dirty="0"/>
            </a:p>
          </p:txBody>
        </p:sp>
        <p:sp>
          <p:nvSpPr>
            <p:cNvPr id="185" name="Szövegdoboz 184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86" name="Szövegdoboz 185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87" name="Szövegdoboz 186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188" name="Szövegdoboz 187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96" name="Csoportba foglalás 195"/>
          <p:cNvGrpSpPr/>
          <p:nvPr/>
        </p:nvGrpSpPr>
        <p:grpSpPr>
          <a:xfrm>
            <a:off x="4743112" y="3513440"/>
            <a:ext cx="1034342" cy="588162"/>
            <a:chOff x="2451219" y="2817354"/>
            <a:chExt cx="1034342" cy="588162"/>
          </a:xfrm>
        </p:grpSpPr>
        <p:grpSp>
          <p:nvGrpSpPr>
            <p:cNvPr id="197" name="Csoportba foglalás 19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05" name="Téglalap 20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06" name="Téglalap 20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7" name="Téglalap 20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8" name="Téglalap 20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9" name="Téglalap 20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0" name="Téglalap 20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1" name="Téglalap 21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98" name="Szövegdoboz 197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199" name="Szövegdoboz 198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0" name="Szövegdoboz 199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201" name="Szövegdoboz 200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202" name="Szövegdoboz 201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03" name="Szövegdoboz 202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204" name="Szövegdoboz 203"/>
            <p:cNvSpPr txBox="1"/>
            <p:nvPr/>
          </p:nvSpPr>
          <p:spPr>
            <a:xfrm>
              <a:off x="2839267" y="2987375"/>
              <a:ext cx="2648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sp>
        <p:nvSpPr>
          <p:cNvPr id="212" name="Ellipszis 211"/>
          <p:cNvSpPr/>
          <p:nvPr/>
        </p:nvSpPr>
        <p:spPr>
          <a:xfrm>
            <a:off x="7581424" y="4178329"/>
            <a:ext cx="180000" cy="1800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218" name="Csoportba foglalás 217"/>
          <p:cNvGrpSpPr/>
          <p:nvPr/>
        </p:nvGrpSpPr>
        <p:grpSpPr>
          <a:xfrm>
            <a:off x="4763951" y="4507499"/>
            <a:ext cx="1034342" cy="588162"/>
            <a:chOff x="2451219" y="2817354"/>
            <a:chExt cx="1034342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4" name="Téglalap 23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167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36" name="Csoportba foglalás 235"/>
          <p:cNvGrpSpPr/>
          <p:nvPr/>
        </p:nvGrpSpPr>
        <p:grpSpPr>
          <a:xfrm>
            <a:off x="5923200" y="5392521"/>
            <a:ext cx="1034342" cy="588162"/>
            <a:chOff x="2451219" y="2817354"/>
            <a:chExt cx="1034342" cy="588162"/>
          </a:xfrm>
        </p:grpSpPr>
        <p:grpSp>
          <p:nvGrpSpPr>
            <p:cNvPr id="237" name="Csoportba foglalás 23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52" name="Téglalap 25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53" name="Téglalap 25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58" name="Téglalap 25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59" name="Téglalap 25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0" name="Téglalap 25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1" name="Téglalap 26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2" name="Téglalap 26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41" name="Szövegdoboz 240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243" name="Szövegdoboz 242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244" name="Szövegdoboz 243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247" name="Szövegdoboz 246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11</a:t>
              </a:r>
              <a:endParaRPr lang="hu-HU" sz="1000" dirty="0"/>
            </a:p>
          </p:txBody>
        </p:sp>
        <p:sp>
          <p:nvSpPr>
            <p:cNvPr id="248" name="Szövegdoboz 247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50" name="Szövegdoboz 249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251" name="Szövegdoboz 250"/>
            <p:cNvSpPr txBox="1"/>
            <p:nvPr/>
          </p:nvSpPr>
          <p:spPr>
            <a:xfrm>
              <a:off x="2839267" y="2987375"/>
              <a:ext cx="2263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J</a:t>
              </a:r>
              <a:endParaRPr lang="hu-HU" sz="1000" dirty="0"/>
            </a:p>
          </p:txBody>
        </p:sp>
      </p:grpSp>
      <p:cxnSp>
        <p:nvCxnSpPr>
          <p:cNvPr id="263" name="Egyenes összekötő nyíllal 262"/>
          <p:cNvCxnSpPr>
            <a:stCxn id="212" idx="6"/>
            <a:endCxn id="264" idx="2"/>
          </p:cNvCxnSpPr>
          <p:nvPr/>
        </p:nvCxnSpPr>
        <p:spPr>
          <a:xfrm>
            <a:off x="7761424" y="4268329"/>
            <a:ext cx="1884397" cy="35828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Ellipszis 263"/>
          <p:cNvSpPr/>
          <p:nvPr/>
        </p:nvSpPr>
        <p:spPr>
          <a:xfrm>
            <a:off x="9645821" y="4214157"/>
            <a:ext cx="180000" cy="180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265" name="Csoportba foglalás 264"/>
          <p:cNvGrpSpPr/>
          <p:nvPr/>
        </p:nvGrpSpPr>
        <p:grpSpPr>
          <a:xfrm>
            <a:off x="8066119" y="3652962"/>
            <a:ext cx="1034342" cy="588162"/>
            <a:chOff x="2451219" y="2817354"/>
            <a:chExt cx="1034342" cy="588162"/>
          </a:xfrm>
        </p:grpSpPr>
        <p:grpSp>
          <p:nvGrpSpPr>
            <p:cNvPr id="266" name="Csoportba foglalás 26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74" name="Téglalap 27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75" name="Téglalap 27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76" name="Téglalap 27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77" name="Téglalap 27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78" name="Téglalap 27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79" name="Téglalap 27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0" name="Téglalap 27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67" name="Szövegdoboz 266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268" name="Szövegdoboz 26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69" name="Szövegdoboz 268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19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270" name="Szövegdoboz 269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15</a:t>
              </a:r>
              <a:endParaRPr lang="hu-HU" sz="1000" dirty="0"/>
            </a:p>
          </p:txBody>
        </p:sp>
        <p:sp>
          <p:nvSpPr>
            <p:cNvPr id="271" name="Szövegdoboz 270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72" name="Szövegdoboz 271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19</a:t>
              </a:r>
              <a:endParaRPr lang="hu-HU" sz="1000" dirty="0"/>
            </a:p>
          </p:txBody>
        </p:sp>
        <p:sp>
          <p:nvSpPr>
            <p:cNvPr id="273" name="Szövegdoboz 272"/>
            <p:cNvSpPr txBox="1"/>
            <p:nvPr/>
          </p:nvSpPr>
          <p:spPr>
            <a:xfrm>
              <a:off x="2839267" y="2987375"/>
              <a:ext cx="2519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K</a:t>
              </a:r>
              <a:endParaRPr lang="hu-HU" sz="1000" dirty="0"/>
            </a:p>
          </p:txBody>
        </p:sp>
      </p:grpSp>
      <p:cxnSp>
        <p:nvCxnSpPr>
          <p:cNvPr id="281" name="Egyenes összekötő nyíllal 280"/>
          <p:cNvCxnSpPr>
            <a:stCxn id="233" idx="6"/>
            <a:endCxn id="212" idx="2"/>
          </p:cNvCxnSpPr>
          <p:nvPr/>
        </p:nvCxnSpPr>
        <p:spPr>
          <a:xfrm flipV="1">
            <a:off x="3051815" y="4268329"/>
            <a:ext cx="4529609" cy="122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Egyenes összekötő nyíllal 283"/>
          <p:cNvCxnSpPr>
            <a:stCxn id="82" idx="6"/>
            <a:endCxn id="264" idx="2"/>
          </p:cNvCxnSpPr>
          <p:nvPr/>
        </p:nvCxnSpPr>
        <p:spPr>
          <a:xfrm flipV="1">
            <a:off x="8263160" y="4304157"/>
            <a:ext cx="1382661" cy="1842647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9" name="Csoportba foglalás 288"/>
          <p:cNvGrpSpPr/>
          <p:nvPr/>
        </p:nvGrpSpPr>
        <p:grpSpPr>
          <a:xfrm>
            <a:off x="8283758" y="5273300"/>
            <a:ext cx="1034342" cy="588162"/>
            <a:chOff x="2451219" y="2817354"/>
            <a:chExt cx="1034342" cy="588162"/>
          </a:xfrm>
        </p:grpSpPr>
        <p:grpSp>
          <p:nvGrpSpPr>
            <p:cNvPr id="290" name="Csoportba foglalás 289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98" name="Téglalap 29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99" name="Téglalap 29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00" name="Téglalap 29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01" name="Téglalap 30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02" name="Téglalap 30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03" name="Téglalap 30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04" name="Téglalap 30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91" name="Szövegdoboz 290"/>
            <p:cNvSpPr txBox="1"/>
            <p:nvPr/>
          </p:nvSpPr>
          <p:spPr>
            <a:xfrm>
              <a:off x="2506189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292" name="Szövegdoboz 291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93" name="Szövegdoboz 292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19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294" name="Szövegdoboz 293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295" name="Szövegdoboz 294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96" name="Szövegdoboz 295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19</a:t>
              </a:r>
              <a:endParaRPr lang="hu-HU" sz="1000" dirty="0"/>
            </a:p>
          </p:txBody>
        </p:sp>
        <p:sp>
          <p:nvSpPr>
            <p:cNvPr id="297" name="Szövegdoboz 296"/>
            <p:cNvSpPr txBox="1"/>
            <p:nvPr/>
          </p:nvSpPr>
          <p:spPr>
            <a:xfrm>
              <a:off x="2839267" y="2987375"/>
              <a:ext cx="2391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L</a:t>
              </a:r>
              <a:endParaRPr lang="hu-HU" sz="1000" dirty="0"/>
            </a:p>
          </p:txBody>
        </p:sp>
      </p:grpSp>
      <p:sp>
        <p:nvSpPr>
          <p:cNvPr id="459" name="Szövegdoboz 458"/>
          <p:cNvSpPr txBox="1"/>
          <p:nvPr/>
        </p:nvSpPr>
        <p:spPr>
          <a:xfrm>
            <a:off x="4909651" y="2033337"/>
            <a:ext cx="3211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hu-HU" dirty="0" smtClean="0"/>
              <a:t>kritikus út: A -&gt; D -&gt; I -&gt; K</a:t>
            </a:r>
          </a:p>
          <a:p>
            <a:pPr marL="342900" indent="-342900">
              <a:buAutoNum type="arabicPeriod"/>
            </a:pPr>
            <a:r>
              <a:rPr lang="hu-HU" dirty="0" smtClean="0"/>
              <a:t>kritikus út: A -&gt; D -&gt; J -&gt; L</a:t>
            </a:r>
          </a:p>
        </p:txBody>
      </p:sp>
    </p:spTree>
    <p:extLst>
      <p:ext uri="{BB962C8B-B14F-4D97-AF65-F5344CB8AC3E}">
        <p14:creationId xmlns:p14="http://schemas.microsoft.com/office/powerpoint/2010/main" val="1249296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207378"/>
              </p:ext>
            </p:extLst>
          </p:nvPr>
        </p:nvGraphicFramePr>
        <p:xfrm>
          <a:off x="2784075" y="1895341"/>
          <a:ext cx="2918892" cy="200289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972964"/>
                <a:gridCol w="972964"/>
                <a:gridCol w="972964"/>
              </a:tblGrid>
              <a:tr h="9718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6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6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6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6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6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2" name="Téglalap 1"/>
          <p:cNvSpPr/>
          <p:nvPr/>
        </p:nvSpPr>
        <p:spPr>
          <a:xfrm>
            <a:off x="348915" y="846026"/>
            <a:ext cx="88311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Valamely gazdasági folyamat tevékenységlistája, a tevékenységek napban megadott időigénye és a közvetlen megelőzési listája: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499282" y="4531713"/>
            <a:ext cx="4668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Rajzolja fel a hálót és adja meg a kritikus utat!</a:t>
            </a:r>
            <a:endParaRPr lang="hu-HU" dirty="0"/>
          </a:p>
        </p:txBody>
      </p:sp>
      <p:sp>
        <p:nvSpPr>
          <p:cNvPr id="116" name="Téglalap 115"/>
          <p:cNvSpPr/>
          <p:nvPr/>
        </p:nvSpPr>
        <p:spPr>
          <a:xfrm>
            <a:off x="499282" y="5069123"/>
            <a:ext cx="89664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Legha</a:t>
            </a:r>
            <a:r>
              <a:rPr lang="hu-HU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marabb hányadik napon fejeződhet be a folyamat?</a:t>
            </a:r>
          </a:p>
          <a:p>
            <a:r>
              <a:rPr lang="hu-HU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Legfeljebb mennyivel nőhet a D tevékenység időigénye, hogy ez a határidő ne csökkenjen?</a:t>
            </a:r>
            <a:endParaRPr lang="hu-HU" dirty="0"/>
          </a:p>
        </p:txBody>
      </p:sp>
      <p:sp>
        <p:nvSpPr>
          <p:cNvPr id="118" name="Téglalap 117"/>
          <p:cNvSpPr/>
          <p:nvPr/>
        </p:nvSpPr>
        <p:spPr>
          <a:xfrm>
            <a:off x="1668378" y="0"/>
            <a:ext cx="883117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2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HÁLÓTERVEZÉS</a:t>
            </a:r>
          </a:p>
          <a:p>
            <a:pPr algn="ctr"/>
            <a:r>
              <a:rPr lang="hu-HU" sz="2000" b="1" dirty="0" smtClean="0">
                <a:solidFill>
                  <a:srgbClr val="C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FELADATBANK </a:t>
            </a:r>
            <a:r>
              <a:rPr lang="hu-HU" sz="20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  <a:endParaRPr lang="hu-H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658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1319992"/>
              </p:ext>
            </p:extLst>
          </p:nvPr>
        </p:nvGraphicFramePr>
        <p:xfrm>
          <a:off x="161191" y="210921"/>
          <a:ext cx="2918892" cy="200289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972964"/>
                <a:gridCol w="972964"/>
                <a:gridCol w="972964"/>
              </a:tblGrid>
              <a:tr h="9718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6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6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6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6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06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364" name="Ellipszis 363"/>
          <p:cNvSpPr/>
          <p:nvPr/>
        </p:nvSpPr>
        <p:spPr>
          <a:xfrm>
            <a:off x="2643581" y="3330046"/>
            <a:ext cx="180000" cy="18000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65" name="Egyenes összekötő nyíllal 364"/>
          <p:cNvCxnSpPr>
            <a:stCxn id="364" idx="6"/>
            <a:endCxn id="368" idx="2"/>
          </p:cNvCxnSpPr>
          <p:nvPr/>
        </p:nvCxnSpPr>
        <p:spPr>
          <a:xfrm>
            <a:off x="2823581" y="3420046"/>
            <a:ext cx="1007116" cy="0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" name="Ellipszis 367"/>
          <p:cNvSpPr/>
          <p:nvPr/>
        </p:nvSpPr>
        <p:spPr>
          <a:xfrm>
            <a:off x="3830697" y="333004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371" name="Csoportba foglalás 370"/>
          <p:cNvGrpSpPr/>
          <p:nvPr/>
        </p:nvGrpSpPr>
        <p:grpSpPr>
          <a:xfrm>
            <a:off x="2823581" y="2741884"/>
            <a:ext cx="999234" cy="588162"/>
            <a:chOff x="2451219" y="2817354"/>
            <a:chExt cx="999234" cy="588162"/>
          </a:xfrm>
        </p:grpSpPr>
        <p:grpSp>
          <p:nvGrpSpPr>
            <p:cNvPr id="372" name="Csoportba foglalás 37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80" name="Téglalap 37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81" name="Téglalap 38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82" name="Téglalap 38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83" name="Téglalap 38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84" name="Téglalap 38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85" name="Téglalap 38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86" name="Téglalap 38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73" name="Szövegdoboz 372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374" name="Szövegdoboz 37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375" name="Szövegdoboz 374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376" name="Szövegdoboz 375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377" name="Szövegdoboz 376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378" name="Szövegdoboz 377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379" name="Szövegdoboz 378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387" name="Ellipszis 386"/>
          <p:cNvSpPr/>
          <p:nvPr/>
        </p:nvSpPr>
        <p:spPr>
          <a:xfrm>
            <a:off x="5085992" y="260879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88" name="Ellipszis 387"/>
          <p:cNvSpPr/>
          <p:nvPr/>
        </p:nvSpPr>
        <p:spPr>
          <a:xfrm>
            <a:off x="5085992" y="42845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89" name="Egyenes összekötő nyíllal 388"/>
          <p:cNvCxnSpPr>
            <a:stCxn id="368" idx="6"/>
            <a:endCxn id="388" idx="2"/>
          </p:cNvCxnSpPr>
          <p:nvPr/>
        </p:nvCxnSpPr>
        <p:spPr>
          <a:xfrm>
            <a:off x="4010697" y="3420046"/>
            <a:ext cx="1075295" cy="954505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Egyenes összekötő nyíllal 389"/>
          <p:cNvCxnSpPr>
            <a:stCxn id="368" idx="6"/>
            <a:endCxn id="387" idx="2"/>
          </p:cNvCxnSpPr>
          <p:nvPr/>
        </p:nvCxnSpPr>
        <p:spPr>
          <a:xfrm flipV="1">
            <a:off x="4010697" y="2698795"/>
            <a:ext cx="1075295" cy="7212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5" name="Csoportba foglalás 394"/>
          <p:cNvGrpSpPr/>
          <p:nvPr/>
        </p:nvGrpSpPr>
        <p:grpSpPr>
          <a:xfrm>
            <a:off x="3892956" y="4134678"/>
            <a:ext cx="999234" cy="588162"/>
            <a:chOff x="2451219" y="2817354"/>
            <a:chExt cx="999234" cy="588162"/>
          </a:xfrm>
        </p:grpSpPr>
        <p:grpSp>
          <p:nvGrpSpPr>
            <p:cNvPr id="396" name="Csoportba foglalás 39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04" name="Téglalap 40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05" name="Téglalap 40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06" name="Téglalap 40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07" name="Téglalap 40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08" name="Téglalap 40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09" name="Téglalap 40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10" name="Téglalap 40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97" name="Szövegdoboz 396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398" name="Szövegdoboz 39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399" name="Szövegdoboz 398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400" name="Szövegdoboz 399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2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401" name="Szövegdoboz 400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02" name="Szövegdoboz 401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403" name="Szövegdoboz 402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411" name="Csoportba foglalás 410"/>
          <p:cNvGrpSpPr/>
          <p:nvPr/>
        </p:nvGrpSpPr>
        <p:grpSpPr>
          <a:xfrm>
            <a:off x="3992261" y="2171460"/>
            <a:ext cx="1034342" cy="588162"/>
            <a:chOff x="2451219" y="2817354"/>
            <a:chExt cx="1034342" cy="588162"/>
          </a:xfrm>
        </p:grpSpPr>
        <p:grpSp>
          <p:nvGrpSpPr>
            <p:cNvPr id="412" name="Csoportba foglalás 411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20" name="Téglalap 419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21" name="Téglalap 420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22" name="Téglalap 421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23" name="Téglalap 422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24" name="Téglalap 423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25" name="Téglalap 424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26" name="Téglalap 425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13" name="Szövegdoboz 412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414" name="Szövegdoboz 413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415" name="Szövegdoboz 414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416" name="Szövegdoboz 415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417" name="Szövegdoboz 416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4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418" name="Szövegdoboz 417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419" name="Szövegdoboz 418"/>
            <p:cNvSpPr txBox="1"/>
            <p:nvPr/>
          </p:nvSpPr>
          <p:spPr>
            <a:xfrm>
              <a:off x="2839267" y="298737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sp>
        <p:nvSpPr>
          <p:cNvPr id="427" name="Ellipszis 426"/>
          <p:cNvSpPr/>
          <p:nvPr/>
        </p:nvSpPr>
        <p:spPr>
          <a:xfrm>
            <a:off x="6809999" y="3334120"/>
            <a:ext cx="180000" cy="180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29" name="Egyenes összekötő nyíllal 428"/>
          <p:cNvCxnSpPr>
            <a:stCxn id="387" idx="6"/>
            <a:endCxn id="427" idx="2"/>
          </p:cNvCxnSpPr>
          <p:nvPr/>
        </p:nvCxnSpPr>
        <p:spPr>
          <a:xfrm>
            <a:off x="5265992" y="2698795"/>
            <a:ext cx="1544007" cy="7253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2" name="Csoportba foglalás 431"/>
          <p:cNvGrpSpPr/>
          <p:nvPr/>
        </p:nvGrpSpPr>
        <p:grpSpPr>
          <a:xfrm>
            <a:off x="5610379" y="2314714"/>
            <a:ext cx="1034342" cy="588162"/>
            <a:chOff x="2451219" y="2817354"/>
            <a:chExt cx="1034342" cy="588162"/>
          </a:xfrm>
        </p:grpSpPr>
        <p:grpSp>
          <p:nvGrpSpPr>
            <p:cNvPr id="433" name="Csoportba foglalás 43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41" name="Téglalap 44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42" name="Téglalap 44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43" name="Téglalap 44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44" name="Téglalap 44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45" name="Téglalap 44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46" name="Téglalap 44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47" name="Téglalap 44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34" name="Szövegdoboz 433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435" name="Szövegdoboz 43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436" name="Szövegdoboz 435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437" name="Szövegdoboz 436"/>
            <p:cNvSpPr txBox="1"/>
            <p:nvPr/>
          </p:nvSpPr>
          <p:spPr>
            <a:xfrm>
              <a:off x="2506189" y="3159295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10</a:t>
              </a:r>
              <a:endParaRPr lang="hu-HU" sz="1000" dirty="0"/>
            </a:p>
          </p:txBody>
        </p:sp>
        <p:sp>
          <p:nvSpPr>
            <p:cNvPr id="438" name="Szövegdoboz 437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4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439" name="Szövegdoboz 438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440" name="Szövegdoboz 439"/>
            <p:cNvSpPr txBox="1"/>
            <p:nvPr/>
          </p:nvSpPr>
          <p:spPr>
            <a:xfrm>
              <a:off x="2839267" y="2987375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cxnSp>
        <p:nvCxnSpPr>
          <p:cNvPr id="449" name="Egyenes összekötő nyíllal 448"/>
          <p:cNvCxnSpPr>
            <a:stCxn id="388" idx="6"/>
            <a:endCxn id="427" idx="2"/>
          </p:cNvCxnSpPr>
          <p:nvPr/>
        </p:nvCxnSpPr>
        <p:spPr>
          <a:xfrm flipV="1">
            <a:off x="5265992" y="3424120"/>
            <a:ext cx="1544007" cy="950431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2" name="Csoportba foglalás 451"/>
          <p:cNvGrpSpPr/>
          <p:nvPr/>
        </p:nvGrpSpPr>
        <p:grpSpPr>
          <a:xfrm>
            <a:off x="5672942" y="4099723"/>
            <a:ext cx="1034342" cy="588162"/>
            <a:chOff x="2451219" y="2817354"/>
            <a:chExt cx="1034342" cy="588162"/>
          </a:xfrm>
        </p:grpSpPr>
        <p:grpSp>
          <p:nvGrpSpPr>
            <p:cNvPr id="453" name="Csoportba foglalás 45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61" name="Téglalap 46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62" name="Téglalap 46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63" name="Téglalap 46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64" name="Téglalap 46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65" name="Téglalap 46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66" name="Téglalap 46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67" name="Téglalap 46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54" name="Szövegdoboz 453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455" name="Szövegdoboz 45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456" name="Szövegdoboz 455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13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457" name="Szövegdoboz 456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458" name="Szövegdoboz 457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59" name="Szövegdoboz 458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460" name="Szövegdoboz 459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sp>
        <p:nvSpPr>
          <p:cNvPr id="471" name="Szövegdoboz 470"/>
          <p:cNvSpPr txBox="1"/>
          <p:nvPr/>
        </p:nvSpPr>
        <p:spPr>
          <a:xfrm>
            <a:off x="2153653" y="5438274"/>
            <a:ext cx="2196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Kritikus út: A -&gt; C -&gt; 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3401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941510"/>
              </p:ext>
            </p:extLst>
          </p:nvPr>
        </p:nvGraphicFramePr>
        <p:xfrm>
          <a:off x="-7251" y="-17680"/>
          <a:ext cx="2255178" cy="18916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pSp>
        <p:nvGrpSpPr>
          <p:cNvPr id="350" name="Csoportba foglalás 349"/>
          <p:cNvGrpSpPr/>
          <p:nvPr/>
        </p:nvGrpSpPr>
        <p:grpSpPr>
          <a:xfrm>
            <a:off x="8629824" y="261461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</p:grpSp>
      <p:grpSp>
        <p:nvGrpSpPr>
          <p:cNvPr id="462" name="Csoportba foglalás 461"/>
          <p:cNvGrpSpPr/>
          <p:nvPr/>
        </p:nvGrpSpPr>
        <p:grpSpPr>
          <a:xfrm>
            <a:off x="10073705" y="259928"/>
            <a:ext cx="999234" cy="588162"/>
            <a:chOff x="2451219" y="2817354"/>
            <a:chExt cx="999234" cy="588162"/>
          </a:xfrm>
        </p:grpSpPr>
        <p:grpSp>
          <p:nvGrpSpPr>
            <p:cNvPr id="463" name="Csoportba foglalás 46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71" name="Téglalap 47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5" name="Téglalap 47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6" name="Téglalap 47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7" name="Téglalap 47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4" name="Szövegdoboz 46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8" name="Szövegdoboz 46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9" name="Szövegdoboz 46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70" name="Szövegdoboz 469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8" name="Csoportba foglalás 7"/>
          <p:cNvGrpSpPr/>
          <p:nvPr/>
        </p:nvGrpSpPr>
        <p:grpSpPr>
          <a:xfrm>
            <a:off x="4121959" y="2178304"/>
            <a:ext cx="5187482" cy="2137137"/>
            <a:chOff x="4121959" y="2178304"/>
            <a:chExt cx="5187482" cy="2137137"/>
          </a:xfrm>
        </p:grpSpPr>
        <p:sp>
          <p:nvSpPr>
            <p:cNvPr id="21" name="Ellipszis 20"/>
            <p:cNvSpPr/>
            <p:nvPr/>
          </p:nvSpPr>
          <p:spPr>
            <a:xfrm>
              <a:off x="4121959" y="3973840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1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233" name="Ellipszis 232"/>
            <p:cNvSpPr/>
            <p:nvPr/>
          </p:nvSpPr>
          <p:spPr>
            <a:xfrm>
              <a:off x="6090863" y="3265156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2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35" name="Egyenes összekötő nyíllal 234"/>
            <p:cNvCxnSpPr>
              <a:stCxn id="21" idx="6"/>
              <a:endCxn id="233" idx="2"/>
            </p:cNvCxnSpPr>
            <p:nvPr/>
          </p:nvCxnSpPr>
          <p:spPr>
            <a:xfrm flipV="1">
              <a:off x="4301959" y="3355156"/>
              <a:ext cx="1788904" cy="7086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Egyenes összekötő nyíllal 237"/>
            <p:cNvCxnSpPr>
              <a:stCxn id="233" idx="6"/>
              <a:endCxn id="239" idx="3"/>
            </p:cNvCxnSpPr>
            <p:nvPr/>
          </p:nvCxnSpPr>
          <p:spPr>
            <a:xfrm flipV="1">
              <a:off x="6270863" y="2331944"/>
              <a:ext cx="1442550" cy="10232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Ellipszis 238"/>
            <p:cNvSpPr/>
            <p:nvPr/>
          </p:nvSpPr>
          <p:spPr>
            <a:xfrm>
              <a:off x="7687053" y="2178304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3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sp>
          <p:nvSpPr>
            <p:cNvPr id="240" name="Ellipszis 239"/>
            <p:cNvSpPr/>
            <p:nvPr/>
          </p:nvSpPr>
          <p:spPr>
            <a:xfrm>
              <a:off x="7687053" y="413544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4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42" name="Egyenes összekötő nyíllal 241"/>
            <p:cNvCxnSpPr>
              <a:stCxn id="233" idx="6"/>
              <a:endCxn id="240" idx="1"/>
            </p:cNvCxnSpPr>
            <p:nvPr/>
          </p:nvCxnSpPr>
          <p:spPr>
            <a:xfrm>
              <a:off x="6270863" y="3355156"/>
              <a:ext cx="1442550" cy="8066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zis 244"/>
            <p:cNvSpPr/>
            <p:nvPr/>
          </p:nvSpPr>
          <p:spPr>
            <a:xfrm>
              <a:off x="9129441" y="3260731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C00000"/>
                  </a:solidFill>
                </a:rPr>
                <a:t>5</a:t>
              </a:r>
              <a:endParaRPr lang="hu-HU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46" name="Egyenes összekötő nyíllal 245"/>
            <p:cNvCxnSpPr>
              <a:stCxn id="239" idx="5"/>
              <a:endCxn id="245" idx="1"/>
            </p:cNvCxnSpPr>
            <p:nvPr/>
          </p:nvCxnSpPr>
          <p:spPr>
            <a:xfrm>
              <a:off x="7840693" y="2331944"/>
              <a:ext cx="1315108" cy="9551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Egyenes összekötő nyíllal 248"/>
            <p:cNvCxnSpPr>
              <a:stCxn id="240" idx="6"/>
              <a:endCxn id="245" idx="3"/>
            </p:cNvCxnSpPr>
            <p:nvPr/>
          </p:nvCxnSpPr>
          <p:spPr>
            <a:xfrm flipV="1">
              <a:off x="7867053" y="3414371"/>
              <a:ext cx="1288748" cy="8110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Szövegdoboz 14"/>
            <p:cNvSpPr txBox="1"/>
            <p:nvPr/>
          </p:nvSpPr>
          <p:spPr>
            <a:xfrm>
              <a:off x="5127553" y="3468765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A</a:t>
              </a:r>
              <a:endParaRPr lang="hu-HU" dirty="0"/>
            </a:p>
          </p:txBody>
        </p:sp>
        <p:sp>
          <p:nvSpPr>
            <p:cNvPr id="254" name="Szövegdoboz 253"/>
            <p:cNvSpPr txBox="1"/>
            <p:nvPr/>
          </p:nvSpPr>
          <p:spPr>
            <a:xfrm>
              <a:off x="5281193" y="3739508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B</a:t>
              </a:r>
              <a:endParaRPr lang="hu-HU" dirty="0"/>
            </a:p>
          </p:txBody>
        </p:sp>
        <p:sp>
          <p:nvSpPr>
            <p:cNvPr id="255" name="Szövegdoboz 254"/>
            <p:cNvSpPr txBox="1"/>
            <p:nvPr/>
          </p:nvSpPr>
          <p:spPr>
            <a:xfrm>
              <a:off x="7024191" y="2501159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C</a:t>
              </a:r>
              <a:endParaRPr lang="hu-HU" dirty="0"/>
            </a:p>
          </p:txBody>
        </p:sp>
        <p:sp>
          <p:nvSpPr>
            <p:cNvPr id="256" name="Szövegdoboz 255"/>
            <p:cNvSpPr txBox="1"/>
            <p:nvPr/>
          </p:nvSpPr>
          <p:spPr>
            <a:xfrm>
              <a:off x="6961007" y="3684623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D</a:t>
              </a:r>
              <a:endParaRPr lang="hu-HU" dirty="0"/>
            </a:p>
          </p:txBody>
        </p:sp>
        <p:sp>
          <p:nvSpPr>
            <p:cNvPr id="257" name="Szövegdoboz 256"/>
            <p:cNvSpPr txBox="1"/>
            <p:nvPr/>
          </p:nvSpPr>
          <p:spPr>
            <a:xfrm>
              <a:off x="8511427" y="3635240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F</a:t>
              </a:r>
              <a:endParaRPr lang="hu-HU" dirty="0"/>
            </a:p>
          </p:txBody>
        </p:sp>
        <p:cxnSp>
          <p:nvCxnSpPr>
            <p:cNvPr id="51" name="Egyenes összekötő nyíllal 50"/>
            <p:cNvCxnSpPr>
              <a:stCxn id="21" idx="6"/>
              <a:endCxn id="245" idx="2"/>
            </p:cNvCxnSpPr>
            <p:nvPr/>
          </p:nvCxnSpPr>
          <p:spPr>
            <a:xfrm flipV="1">
              <a:off x="4301959" y="3350731"/>
              <a:ext cx="4827482" cy="71310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Szövegdoboz 53"/>
            <p:cNvSpPr txBox="1"/>
            <p:nvPr/>
          </p:nvSpPr>
          <p:spPr>
            <a:xfrm>
              <a:off x="8349809" y="2524535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E</a:t>
              </a:r>
              <a:endParaRPr lang="hu-HU" dirty="0"/>
            </a:p>
          </p:txBody>
        </p:sp>
      </p:grpSp>
      <p:sp>
        <p:nvSpPr>
          <p:cNvPr id="60" name="Szövegdoboz 59"/>
          <p:cNvSpPr txBox="1"/>
          <p:nvPr/>
        </p:nvSpPr>
        <p:spPr>
          <a:xfrm>
            <a:off x="2646948" y="245649"/>
            <a:ext cx="208422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600" dirty="0" smtClean="0">
                <a:solidFill>
                  <a:srgbClr val="FF0000"/>
                </a:solidFill>
              </a:rPr>
              <a:t>FB 02</a:t>
            </a:r>
            <a:endParaRPr lang="hu-HU" sz="6600" dirty="0">
              <a:solidFill>
                <a:srgbClr val="FF0000"/>
              </a:solidFill>
            </a:endParaRPr>
          </a:p>
        </p:txBody>
      </p:sp>
      <p:sp>
        <p:nvSpPr>
          <p:cNvPr id="55" name="Szövegdoboz 54"/>
          <p:cNvSpPr txBox="1"/>
          <p:nvPr/>
        </p:nvSpPr>
        <p:spPr>
          <a:xfrm>
            <a:off x="2646947" y="1070308"/>
            <a:ext cx="57294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rgbClr val="FF0000"/>
                </a:solidFill>
              </a:rPr>
              <a:t>A feladat szövege a megfelelő Excel fájlban.</a:t>
            </a:r>
          </a:p>
          <a:p>
            <a:r>
              <a:rPr lang="hu-HU" sz="2000" dirty="0" smtClean="0">
                <a:solidFill>
                  <a:srgbClr val="FF0000"/>
                </a:solidFill>
              </a:rPr>
              <a:t>A megoldás videón és írott formában az Excel fájlban.</a:t>
            </a:r>
            <a:endParaRPr lang="hu-H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804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434322"/>
              </p:ext>
            </p:extLst>
          </p:nvPr>
        </p:nvGraphicFramePr>
        <p:xfrm>
          <a:off x="-7251" y="-17680"/>
          <a:ext cx="2255178" cy="18916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26"/>
                <a:gridCol w="751726"/>
                <a:gridCol w="751726"/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A, D, 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21" name="Ellipszis 20"/>
          <p:cNvSpPr/>
          <p:nvPr/>
        </p:nvSpPr>
        <p:spPr>
          <a:xfrm>
            <a:off x="4079395" y="326073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350" name="Csoportba foglalás 349"/>
          <p:cNvGrpSpPr/>
          <p:nvPr/>
        </p:nvGrpSpPr>
        <p:grpSpPr>
          <a:xfrm>
            <a:off x="8629824" y="261461"/>
            <a:ext cx="999234" cy="588162"/>
            <a:chOff x="2451219" y="2817354"/>
            <a:chExt cx="999234" cy="588162"/>
          </a:xfrm>
        </p:grpSpPr>
        <p:grpSp>
          <p:nvGrpSpPr>
            <p:cNvPr id="351" name="Csoportba foglalás 35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59" name="Téglalap 35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60" name="Téglalap 35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1" name="Téglalap 36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2" name="Téglalap 36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3" name="Téglalap 36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4" name="Téglalap 36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5" name="Téglalap 36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352" name="Szövegdoboz 35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3" name="Szövegdoboz 352"/>
            <p:cNvSpPr txBox="1"/>
            <p:nvPr/>
          </p:nvSpPr>
          <p:spPr>
            <a:xfrm>
              <a:off x="2839960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4" name="Szövegdoboz 35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5" name="Szövegdoboz 35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6" name="Szövegdoboz 35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7" name="Szövegdoboz 35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58" name="Szövegdoboz 357"/>
            <p:cNvSpPr txBox="1"/>
            <p:nvPr/>
          </p:nvSpPr>
          <p:spPr>
            <a:xfrm>
              <a:off x="2839267" y="298737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</p:grpSp>
      <p:grpSp>
        <p:nvGrpSpPr>
          <p:cNvPr id="462" name="Csoportba foglalás 461"/>
          <p:cNvGrpSpPr/>
          <p:nvPr/>
        </p:nvGrpSpPr>
        <p:grpSpPr>
          <a:xfrm>
            <a:off x="10073705" y="259928"/>
            <a:ext cx="999234" cy="588162"/>
            <a:chOff x="2451219" y="2817354"/>
            <a:chExt cx="999234" cy="588162"/>
          </a:xfrm>
        </p:grpSpPr>
        <p:grpSp>
          <p:nvGrpSpPr>
            <p:cNvPr id="463" name="Csoportba foglalás 46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471" name="Téglalap 47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472" name="Téglalap 47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3" name="Téglalap 47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4" name="Téglalap 47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5" name="Téglalap 47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6" name="Téglalap 47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477" name="Téglalap 47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64" name="Szövegdoboz 46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5" name="Szövegdoboz 46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466" name="Szövegdoboz 46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7" name="Szövegdoboz 46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8" name="Szövegdoboz 46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69" name="Szövegdoboz 46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470" name="Szövegdoboz 469"/>
            <p:cNvSpPr txBox="1"/>
            <p:nvPr/>
          </p:nvSpPr>
          <p:spPr>
            <a:xfrm>
              <a:off x="2705157" y="2990891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sp>
        <p:nvSpPr>
          <p:cNvPr id="233" name="Ellipszis 232"/>
          <p:cNvSpPr/>
          <p:nvPr/>
        </p:nvSpPr>
        <p:spPr>
          <a:xfrm>
            <a:off x="6090863" y="326515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35" name="Egyenes összekötő nyíllal 234"/>
          <p:cNvCxnSpPr>
            <a:stCxn id="21" idx="6"/>
            <a:endCxn id="233" idx="2"/>
          </p:cNvCxnSpPr>
          <p:nvPr/>
        </p:nvCxnSpPr>
        <p:spPr>
          <a:xfrm>
            <a:off x="4259395" y="3350731"/>
            <a:ext cx="1831468" cy="44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gyenes összekötő nyíllal 237"/>
          <p:cNvCxnSpPr>
            <a:stCxn id="233" idx="6"/>
            <a:endCxn id="239" idx="3"/>
          </p:cNvCxnSpPr>
          <p:nvPr/>
        </p:nvCxnSpPr>
        <p:spPr>
          <a:xfrm flipV="1">
            <a:off x="6270863" y="2331944"/>
            <a:ext cx="1442550" cy="1023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Ellipszis 238"/>
          <p:cNvSpPr/>
          <p:nvPr/>
        </p:nvSpPr>
        <p:spPr>
          <a:xfrm>
            <a:off x="7687053" y="217830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0" name="Ellipszis 239"/>
          <p:cNvSpPr/>
          <p:nvPr/>
        </p:nvSpPr>
        <p:spPr>
          <a:xfrm>
            <a:off x="7687053" y="413544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2" name="Egyenes összekötő nyíllal 241"/>
          <p:cNvCxnSpPr>
            <a:stCxn id="233" idx="6"/>
            <a:endCxn id="240" idx="1"/>
          </p:cNvCxnSpPr>
          <p:nvPr/>
        </p:nvCxnSpPr>
        <p:spPr>
          <a:xfrm>
            <a:off x="6270863" y="3355156"/>
            <a:ext cx="1442550" cy="8066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Ellipszis 244"/>
          <p:cNvSpPr/>
          <p:nvPr/>
        </p:nvSpPr>
        <p:spPr>
          <a:xfrm>
            <a:off x="9129441" y="326073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46" name="Egyenes összekötő nyíllal 245"/>
          <p:cNvCxnSpPr>
            <a:stCxn id="239" idx="5"/>
            <a:endCxn id="245" idx="1"/>
          </p:cNvCxnSpPr>
          <p:nvPr/>
        </p:nvCxnSpPr>
        <p:spPr>
          <a:xfrm>
            <a:off x="7840693" y="2331944"/>
            <a:ext cx="1315108" cy="955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Egyenes összekötő nyíllal 248"/>
          <p:cNvCxnSpPr>
            <a:stCxn id="240" idx="6"/>
            <a:endCxn id="245" idx="3"/>
          </p:cNvCxnSpPr>
          <p:nvPr/>
        </p:nvCxnSpPr>
        <p:spPr>
          <a:xfrm flipV="1">
            <a:off x="7867053" y="3414371"/>
            <a:ext cx="1288748" cy="811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zövegdoboz 14"/>
          <p:cNvSpPr txBox="1"/>
          <p:nvPr/>
        </p:nvSpPr>
        <p:spPr>
          <a:xfrm>
            <a:off x="5175129" y="280951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A</a:t>
            </a:r>
            <a:endParaRPr lang="hu-HU" dirty="0"/>
          </a:p>
        </p:txBody>
      </p:sp>
      <p:sp>
        <p:nvSpPr>
          <p:cNvPr id="254" name="Szövegdoboz 253"/>
          <p:cNvSpPr txBox="1"/>
          <p:nvPr/>
        </p:nvSpPr>
        <p:spPr>
          <a:xfrm>
            <a:off x="6674422" y="234917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B</a:t>
            </a:r>
            <a:endParaRPr lang="hu-HU" dirty="0"/>
          </a:p>
        </p:txBody>
      </p:sp>
      <p:sp>
        <p:nvSpPr>
          <p:cNvPr id="255" name="Szövegdoboz 254"/>
          <p:cNvSpPr txBox="1"/>
          <p:nvPr/>
        </p:nvSpPr>
        <p:spPr>
          <a:xfrm>
            <a:off x="6682892" y="390255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C</a:t>
            </a:r>
            <a:endParaRPr lang="hu-HU" dirty="0"/>
          </a:p>
        </p:txBody>
      </p:sp>
      <p:sp>
        <p:nvSpPr>
          <p:cNvPr id="256" name="Szövegdoboz 255"/>
          <p:cNvSpPr txBox="1"/>
          <p:nvPr/>
        </p:nvSpPr>
        <p:spPr>
          <a:xfrm>
            <a:off x="8684794" y="2348121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D</a:t>
            </a:r>
            <a:endParaRPr lang="hu-HU" dirty="0"/>
          </a:p>
        </p:txBody>
      </p:sp>
      <p:sp>
        <p:nvSpPr>
          <p:cNvPr id="257" name="Szövegdoboz 256"/>
          <p:cNvSpPr txBox="1"/>
          <p:nvPr/>
        </p:nvSpPr>
        <p:spPr>
          <a:xfrm>
            <a:off x="8694412" y="3901109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E</a:t>
            </a:r>
            <a:endParaRPr lang="hu-HU" dirty="0"/>
          </a:p>
        </p:txBody>
      </p:sp>
      <p:cxnSp>
        <p:nvCxnSpPr>
          <p:cNvPr id="50" name="Egyenes összekötő nyíllal 49"/>
          <p:cNvCxnSpPr>
            <a:stCxn id="233" idx="6"/>
            <a:endCxn id="245" idx="2"/>
          </p:cNvCxnSpPr>
          <p:nvPr/>
        </p:nvCxnSpPr>
        <p:spPr>
          <a:xfrm flipV="1">
            <a:off x="6270863" y="3350731"/>
            <a:ext cx="2858578" cy="4425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gyenes összekötő nyíllal 52"/>
          <p:cNvCxnSpPr>
            <a:stCxn id="245" idx="6"/>
            <a:endCxn id="56" idx="2"/>
          </p:cNvCxnSpPr>
          <p:nvPr/>
        </p:nvCxnSpPr>
        <p:spPr>
          <a:xfrm>
            <a:off x="9309441" y="3350731"/>
            <a:ext cx="17769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Ellipszis 55"/>
          <p:cNvSpPr/>
          <p:nvPr/>
        </p:nvSpPr>
        <p:spPr>
          <a:xfrm>
            <a:off x="11086400" y="326073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8" name="Szövegdoboz 57"/>
          <p:cNvSpPr txBox="1"/>
          <p:nvPr/>
        </p:nvSpPr>
        <p:spPr>
          <a:xfrm>
            <a:off x="10044523" y="346139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F</a:t>
            </a:r>
            <a:endParaRPr lang="hu-HU" dirty="0"/>
          </a:p>
        </p:txBody>
      </p:sp>
      <p:sp>
        <p:nvSpPr>
          <p:cNvPr id="60" name="Szövegdoboz 59"/>
          <p:cNvSpPr txBox="1"/>
          <p:nvPr/>
        </p:nvSpPr>
        <p:spPr>
          <a:xfrm>
            <a:off x="2646948" y="245649"/>
            <a:ext cx="208422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600" dirty="0" smtClean="0">
                <a:solidFill>
                  <a:srgbClr val="FF0000"/>
                </a:solidFill>
              </a:rPr>
              <a:t>FB 03</a:t>
            </a:r>
            <a:endParaRPr lang="hu-HU" sz="6600" dirty="0">
              <a:solidFill>
                <a:srgbClr val="FF0000"/>
              </a:solidFill>
            </a:endParaRPr>
          </a:p>
        </p:txBody>
      </p:sp>
      <p:sp>
        <p:nvSpPr>
          <p:cNvPr id="55" name="Szövegdoboz 54"/>
          <p:cNvSpPr txBox="1"/>
          <p:nvPr/>
        </p:nvSpPr>
        <p:spPr>
          <a:xfrm>
            <a:off x="2646947" y="1070308"/>
            <a:ext cx="2225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rgbClr val="FF0000"/>
                </a:solidFill>
              </a:rPr>
              <a:t>A megoldás videón.</a:t>
            </a:r>
            <a:endParaRPr lang="hu-H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422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48915" y="846026"/>
            <a:ext cx="88311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Valamely gazdasági folyamat tevékenységlistája, a tevékenységek napban megadott időigénye és a közvetlen megelőzési listája: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499282" y="4531713"/>
            <a:ext cx="4668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Rajzolja fel a hálót és adja meg a kritikus utat!</a:t>
            </a:r>
            <a:endParaRPr lang="hu-HU" dirty="0"/>
          </a:p>
        </p:txBody>
      </p:sp>
      <p:sp>
        <p:nvSpPr>
          <p:cNvPr id="116" name="Téglalap 115"/>
          <p:cNvSpPr/>
          <p:nvPr/>
        </p:nvSpPr>
        <p:spPr>
          <a:xfrm>
            <a:off x="499282" y="5069123"/>
            <a:ext cx="90706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Legha</a:t>
            </a:r>
            <a:r>
              <a:rPr lang="hu-HU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marabb hányadik napon fejeződhet be a folyamat?</a:t>
            </a:r>
          </a:p>
          <a:p>
            <a:r>
              <a:rPr lang="hu-HU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Legfeljebb mennyivel nőhet az E tevékenység időigénye, hogy ez a határidő ne csökkenjen?</a:t>
            </a:r>
            <a:endParaRPr lang="hu-HU" dirty="0"/>
          </a:p>
        </p:txBody>
      </p:sp>
      <p:graphicFrame>
        <p:nvGraphicFramePr>
          <p:cNvPr id="7" name="Tábláza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02565"/>
              </p:ext>
            </p:extLst>
          </p:nvPr>
        </p:nvGraphicFramePr>
        <p:xfrm>
          <a:off x="3337528" y="1964539"/>
          <a:ext cx="3700947" cy="2102133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233649"/>
                <a:gridCol w="1233649"/>
                <a:gridCol w="1233649"/>
              </a:tblGrid>
              <a:tr h="6568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40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40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40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40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40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40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D, 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8" name="Téglalap 7"/>
          <p:cNvSpPr/>
          <p:nvPr/>
        </p:nvSpPr>
        <p:spPr>
          <a:xfrm>
            <a:off x="1668378" y="0"/>
            <a:ext cx="883117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2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HÁLÓTERVEZÉS</a:t>
            </a:r>
          </a:p>
          <a:p>
            <a:pPr algn="ctr"/>
            <a:r>
              <a:rPr lang="hu-HU" sz="2000" b="1" dirty="0" smtClean="0">
                <a:solidFill>
                  <a:srgbClr val="C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FELADATBANK </a:t>
            </a:r>
            <a:r>
              <a:rPr lang="hu-HU" sz="2000" b="1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</a:t>
            </a:r>
            <a:endParaRPr lang="hu-H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269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2446046" y="2950648"/>
            <a:ext cx="999234" cy="588162"/>
            <a:chOff x="2451219" y="2817354"/>
            <a:chExt cx="999234" cy="588162"/>
          </a:xfrm>
        </p:grpSpPr>
        <p:grpSp>
          <p:nvGrpSpPr>
            <p:cNvPr id="3" name="Csoportba foglalás 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" name="Téglalap 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2" name="Téglalap 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" name="Téglalap 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" name="Téglalap 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" name="Téglalap 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" name="Téglalap 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" name="Téglalap 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4" name="Szövegdoboz 3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5" name="Szövegdoboz 4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6" name="Szövegdoboz 5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7" name="Szövegdoboz 6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8" name="Szövegdoboz 7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9" name="Szövegdoboz 8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0" name="Szövegdoboz 9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graphicFrame>
        <p:nvGraphicFramePr>
          <p:cNvPr id="34" name="Táblázat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324856"/>
              </p:ext>
            </p:extLst>
          </p:nvPr>
        </p:nvGraphicFramePr>
        <p:xfrm>
          <a:off x="0" y="0"/>
          <a:ext cx="3700947" cy="2102133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233649"/>
                <a:gridCol w="1233649"/>
                <a:gridCol w="1233649"/>
              </a:tblGrid>
              <a:tr h="6568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TEVÉKENYSÉG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 </a:t>
                      </a:r>
                      <a:r>
                        <a:rPr lang="hu-HU" sz="1000" dirty="0" smtClean="0">
                          <a:effectLst/>
                        </a:rPr>
                        <a:t>TEVÉKENYSÉG </a:t>
                      </a:r>
                      <a:r>
                        <a:rPr lang="hu-HU" sz="1000" dirty="0">
                          <a:effectLst/>
                        </a:rPr>
                        <a:t>IDŐIGÉNYE (nap)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KÖZVETLENÜL MEGELŐZŐ TEVÉKENYSÉGEK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40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–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40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40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2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40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1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B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40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5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C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40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F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4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 smtClean="0">
                          <a:effectLst/>
                        </a:rPr>
                        <a:t>A, D, E</a:t>
                      </a:r>
                      <a:endParaRPr lang="hu-H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182" name="Ellipszis 181"/>
          <p:cNvSpPr/>
          <p:nvPr/>
        </p:nvSpPr>
        <p:spPr>
          <a:xfrm>
            <a:off x="2268847" y="3607891"/>
            <a:ext cx="180000" cy="18000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83" name="Egyenes összekötő nyíllal 182"/>
          <p:cNvCxnSpPr>
            <a:stCxn id="182" idx="6"/>
            <a:endCxn id="186" idx="2"/>
          </p:cNvCxnSpPr>
          <p:nvPr/>
        </p:nvCxnSpPr>
        <p:spPr>
          <a:xfrm>
            <a:off x="2448847" y="3697891"/>
            <a:ext cx="922895" cy="0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Ellipszis 185"/>
          <p:cNvSpPr/>
          <p:nvPr/>
        </p:nvSpPr>
        <p:spPr>
          <a:xfrm>
            <a:off x="3371742" y="3607891"/>
            <a:ext cx="180000" cy="1800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89" name="Egyenes összekötő nyíllal 188"/>
          <p:cNvCxnSpPr>
            <a:stCxn id="186" idx="6"/>
            <a:endCxn id="195" idx="2"/>
          </p:cNvCxnSpPr>
          <p:nvPr/>
        </p:nvCxnSpPr>
        <p:spPr>
          <a:xfrm flipV="1">
            <a:off x="3551742" y="2907559"/>
            <a:ext cx="1291863" cy="790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gyenes összekötő nyíllal 189"/>
          <p:cNvCxnSpPr>
            <a:stCxn id="186" idx="6"/>
            <a:endCxn id="194" idx="2"/>
          </p:cNvCxnSpPr>
          <p:nvPr/>
        </p:nvCxnSpPr>
        <p:spPr>
          <a:xfrm>
            <a:off x="3551742" y="3697891"/>
            <a:ext cx="1294289" cy="741948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Ellipszis 193"/>
          <p:cNvSpPr/>
          <p:nvPr/>
        </p:nvSpPr>
        <p:spPr>
          <a:xfrm>
            <a:off x="4846031" y="434983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95" name="Ellipszis 194"/>
          <p:cNvSpPr/>
          <p:nvPr/>
        </p:nvSpPr>
        <p:spPr>
          <a:xfrm>
            <a:off x="4843605" y="281755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199" name="Csoportba foglalás 198"/>
          <p:cNvGrpSpPr/>
          <p:nvPr/>
        </p:nvGrpSpPr>
        <p:grpSpPr>
          <a:xfrm>
            <a:off x="3516506" y="4254254"/>
            <a:ext cx="999234" cy="588162"/>
            <a:chOff x="2451219" y="2817354"/>
            <a:chExt cx="999234" cy="588162"/>
          </a:xfrm>
        </p:grpSpPr>
        <p:grpSp>
          <p:nvGrpSpPr>
            <p:cNvPr id="200" name="Csoportba foglalás 199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08" name="Téglalap 207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09" name="Téglalap 208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0" name="Téglalap 209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1" name="Téglalap 210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1" name="Szövegdoboz 200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2" name="Szövegdoboz 201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3" name="Szövegdoboz 202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04" name="Szövegdoboz 203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2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215" name="Csoportba foglalás 214"/>
          <p:cNvGrpSpPr/>
          <p:nvPr/>
        </p:nvGrpSpPr>
        <p:grpSpPr>
          <a:xfrm>
            <a:off x="3516506" y="2460128"/>
            <a:ext cx="999234" cy="588162"/>
            <a:chOff x="2451219" y="2817354"/>
            <a:chExt cx="999234" cy="588162"/>
          </a:xfrm>
        </p:grpSpPr>
        <p:grpSp>
          <p:nvGrpSpPr>
            <p:cNvPr id="216" name="Csoportba foglalás 21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4" name="Téglalap 22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5" name="Téglalap 22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6" name="Téglalap 22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7" name="Téglalap 22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17" name="Szövegdoboz 216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18" name="Szövegdoboz 21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19" name="Szövegdoboz 218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220" name="Szövegdoboz 219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sp>
        <p:nvSpPr>
          <p:cNvPr id="231" name="Ellipszis 230"/>
          <p:cNvSpPr/>
          <p:nvPr/>
        </p:nvSpPr>
        <p:spPr>
          <a:xfrm>
            <a:off x="6457605" y="3607863"/>
            <a:ext cx="180000" cy="1800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32" name="Egyenes összekötő nyíllal 231"/>
          <p:cNvCxnSpPr>
            <a:stCxn id="195" idx="6"/>
            <a:endCxn id="231" idx="2"/>
          </p:cNvCxnSpPr>
          <p:nvPr/>
        </p:nvCxnSpPr>
        <p:spPr>
          <a:xfrm>
            <a:off x="5023605" y="2907559"/>
            <a:ext cx="1434000" cy="790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5" name="Csoportba foglalás 234"/>
          <p:cNvGrpSpPr/>
          <p:nvPr/>
        </p:nvGrpSpPr>
        <p:grpSpPr>
          <a:xfrm>
            <a:off x="5195988" y="2229397"/>
            <a:ext cx="999234" cy="588162"/>
            <a:chOff x="2451219" y="2817354"/>
            <a:chExt cx="999234" cy="588162"/>
          </a:xfrm>
        </p:grpSpPr>
        <p:grpSp>
          <p:nvGrpSpPr>
            <p:cNvPr id="236" name="Csoportba foglalás 23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4" name="Téglalap 24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50" name="Téglalap 24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7" name="Szövegdoboz 236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6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243" name="Szövegdoboz 242"/>
            <p:cNvSpPr txBox="1"/>
            <p:nvPr/>
          </p:nvSpPr>
          <p:spPr>
            <a:xfrm>
              <a:off x="2839267" y="2987375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cxnSp>
        <p:nvCxnSpPr>
          <p:cNvPr id="253" name="Egyenes összekötő nyíllal 252"/>
          <p:cNvCxnSpPr>
            <a:stCxn id="194" idx="6"/>
            <a:endCxn id="231" idx="2"/>
          </p:cNvCxnSpPr>
          <p:nvPr/>
        </p:nvCxnSpPr>
        <p:spPr>
          <a:xfrm flipV="1">
            <a:off x="5026031" y="3697863"/>
            <a:ext cx="1431574" cy="741976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6" name="Csoportba foglalás 255"/>
          <p:cNvGrpSpPr/>
          <p:nvPr/>
        </p:nvGrpSpPr>
        <p:grpSpPr>
          <a:xfrm>
            <a:off x="5195988" y="4527223"/>
            <a:ext cx="999234" cy="588162"/>
            <a:chOff x="2451219" y="2817354"/>
            <a:chExt cx="999234" cy="588162"/>
          </a:xfrm>
        </p:grpSpPr>
        <p:grpSp>
          <p:nvGrpSpPr>
            <p:cNvPr id="257" name="Csoportba foglalás 25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65" name="Téglalap 26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66" name="Téglalap 26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7" name="Téglalap 26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8" name="Téglalap 26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9" name="Téglalap 26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70" name="Téglalap 26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71" name="Téglalap 27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58" name="Szövegdoboz 257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59" name="Szövegdoboz 258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60" name="Szövegdoboz 259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9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261" name="Szövegdoboz 260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62" name="Szövegdoboz 261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0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263" name="Szövegdoboz 262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264" name="Szövegdoboz 263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sp>
        <p:nvSpPr>
          <p:cNvPr id="274" name="Ellipszis 273"/>
          <p:cNvSpPr/>
          <p:nvPr/>
        </p:nvSpPr>
        <p:spPr>
          <a:xfrm>
            <a:off x="7799179" y="3607863"/>
            <a:ext cx="180000" cy="180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75" name="Egyenes összekötő nyíllal 274"/>
          <p:cNvCxnSpPr>
            <a:stCxn id="231" idx="6"/>
            <a:endCxn id="274" idx="2"/>
          </p:cNvCxnSpPr>
          <p:nvPr/>
        </p:nvCxnSpPr>
        <p:spPr>
          <a:xfrm>
            <a:off x="6637605" y="3697863"/>
            <a:ext cx="1161574" cy="0"/>
          </a:xfrm>
          <a:prstGeom prst="straightConnector1">
            <a:avLst/>
          </a:prstGeom>
          <a:ln w="38100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8" name="Csoportba foglalás 277"/>
          <p:cNvGrpSpPr/>
          <p:nvPr/>
        </p:nvGrpSpPr>
        <p:grpSpPr>
          <a:xfrm>
            <a:off x="6736609" y="3073758"/>
            <a:ext cx="1034342" cy="588162"/>
            <a:chOff x="2451219" y="2817354"/>
            <a:chExt cx="1034342" cy="588162"/>
          </a:xfrm>
        </p:grpSpPr>
        <p:grpSp>
          <p:nvGrpSpPr>
            <p:cNvPr id="279" name="Csoportba foglalás 27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87" name="Téglalap 28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88" name="Téglalap 28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89" name="Téglalap 28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90" name="Téglalap 28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91" name="Téglalap 29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92" name="Téglalap 29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93" name="Téglalap 29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80" name="Szövegdoboz 279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281" name="Szövegdoboz 280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82" name="Szövegdoboz 281"/>
            <p:cNvSpPr txBox="1"/>
            <p:nvPr/>
          </p:nvSpPr>
          <p:spPr>
            <a:xfrm>
              <a:off x="3164752" y="281735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b="1" dirty="0" smtClean="0">
                  <a:solidFill>
                    <a:srgbClr val="FF0000"/>
                  </a:solidFill>
                </a:rPr>
                <a:t>13</a:t>
              </a:r>
              <a:endParaRPr lang="hu-HU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283" name="Szövegdoboz 282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284" name="Szövegdoboz 283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85" name="Szövegdoboz 284"/>
            <p:cNvSpPr txBox="1"/>
            <p:nvPr/>
          </p:nvSpPr>
          <p:spPr>
            <a:xfrm>
              <a:off x="3169449" y="315776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286" name="Szövegdoboz 285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cxnSp>
        <p:nvCxnSpPr>
          <p:cNvPr id="294" name="Egyenes összekötő nyíllal 293"/>
          <p:cNvCxnSpPr>
            <a:endCxn id="231" idx="2"/>
          </p:cNvCxnSpPr>
          <p:nvPr/>
        </p:nvCxnSpPr>
        <p:spPr>
          <a:xfrm>
            <a:off x="3630043" y="3697863"/>
            <a:ext cx="2827562" cy="0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7" name="Csoportba foglalás 296"/>
          <p:cNvGrpSpPr/>
          <p:nvPr/>
        </p:nvGrpSpPr>
        <p:grpSpPr>
          <a:xfrm>
            <a:off x="4469995" y="3309040"/>
            <a:ext cx="999234" cy="588162"/>
            <a:chOff x="2451219" y="2817354"/>
            <a:chExt cx="999234" cy="588162"/>
          </a:xfrm>
        </p:grpSpPr>
        <p:grpSp>
          <p:nvGrpSpPr>
            <p:cNvPr id="298" name="Csoportba foglalás 297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06" name="Téglalap 305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07" name="Téglalap 306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08" name="Téglalap 307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09" name="Téglalap 308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0" name="Téglalap 309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1" name="Téglalap 310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2" name="Téglalap 311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99" name="Szövegdoboz 298"/>
            <p:cNvSpPr txBox="1"/>
            <p:nvPr/>
          </p:nvSpPr>
          <p:spPr>
            <a:xfrm>
              <a:off x="2506189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300" name="Szövegdoboz 299"/>
            <p:cNvSpPr txBox="1"/>
            <p:nvPr/>
          </p:nvSpPr>
          <p:spPr>
            <a:xfrm>
              <a:off x="2839960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301" name="Szövegdoboz 300"/>
            <p:cNvSpPr txBox="1"/>
            <p:nvPr/>
          </p:nvSpPr>
          <p:spPr>
            <a:xfrm>
              <a:off x="3164752" y="281735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302" name="Szövegdoboz 301"/>
            <p:cNvSpPr txBox="1"/>
            <p:nvPr/>
          </p:nvSpPr>
          <p:spPr>
            <a:xfrm>
              <a:off x="2506189" y="3159295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303" name="Szövegdoboz 302"/>
            <p:cNvSpPr txBox="1"/>
            <p:nvPr/>
          </p:nvSpPr>
          <p:spPr>
            <a:xfrm>
              <a:off x="2839267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304" name="Szövegdoboz 303"/>
            <p:cNvSpPr txBox="1"/>
            <p:nvPr/>
          </p:nvSpPr>
          <p:spPr>
            <a:xfrm>
              <a:off x="3169449" y="3157762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305" name="Szövegdoboz 304"/>
            <p:cNvSpPr txBox="1"/>
            <p:nvPr/>
          </p:nvSpPr>
          <p:spPr>
            <a:xfrm>
              <a:off x="2694888" y="2999407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sp>
        <p:nvSpPr>
          <p:cNvPr id="313" name="Szövegdoboz 312"/>
          <p:cNvSpPr txBox="1"/>
          <p:nvPr/>
        </p:nvSpPr>
        <p:spPr>
          <a:xfrm>
            <a:off x="4464420" y="1325247"/>
            <a:ext cx="2593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Kritikus út: A -&gt; C -&gt; E -&gt; F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63756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4439652" y="806116"/>
            <a:ext cx="3547766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0000" b="1" dirty="0" smtClean="0">
                <a:solidFill>
                  <a:prstClr val="white"/>
                </a:solidFill>
              </a:rPr>
              <a:t>M</a:t>
            </a:r>
            <a:endParaRPr lang="hu-HU" sz="300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953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23177</TotalTime>
  <Words>1991</Words>
  <Application>Microsoft Office PowerPoint</Application>
  <PresentationFormat>Szélesvásznú</PresentationFormat>
  <Paragraphs>1311</Paragraphs>
  <Slides>24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Cambria</vt:lpstr>
      <vt:lpstr>Times New Roman</vt:lpstr>
      <vt:lpstr>Office-téma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Bánhalmi Árpád</dc:creator>
  <cp:lastModifiedBy>Bánhalmi Árpád</cp:lastModifiedBy>
  <cp:revision>105</cp:revision>
  <dcterms:created xsi:type="dcterms:W3CDTF">2020-06-30T11:40:52Z</dcterms:created>
  <dcterms:modified xsi:type="dcterms:W3CDTF">2020-07-17T13:05:07Z</dcterms:modified>
</cp:coreProperties>
</file>